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57" r:id="rId1"/>
  </p:sldMasterIdLst>
  <p:notesMasterIdLst>
    <p:notesMasterId r:id="rId41"/>
  </p:notesMasterIdLst>
  <p:handoutMasterIdLst>
    <p:handoutMasterId r:id="rId42"/>
  </p:handoutMasterIdLst>
  <p:sldIdLst>
    <p:sldId id="444" r:id="rId2"/>
    <p:sldId id="448" r:id="rId3"/>
    <p:sldId id="445" r:id="rId4"/>
    <p:sldId id="447" r:id="rId5"/>
    <p:sldId id="449" r:id="rId6"/>
    <p:sldId id="450" r:id="rId7"/>
    <p:sldId id="451" r:id="rId8"/>
    <p:sldId id="456" r:id="rId9"/>
    <p:sldId id="455" r:id="rId10"/>
    <p:sldId id="453" r:id="rId11"/>
    <p:sldId id="457" r:id="rId12"/>
    <p:sldId id="458" r:id="rId13"/>
    <p:sldId id="459" r:id="rId14"/>
    <p:sldId id="460" r:id="rId15"/>
    <p:sldId id="461" r:id="rId16"/>
    <p:sldId id="463" r:id="rId17"/>
    <p:sldId id="462" r:id="rId18"/>
    <p:sldId id="464" r:id="rId19"/>
    <p:sldId id="465" r:id="rId20"/>
    <p:sldId id="466" r:id="rId21"/>
    <p:sldId id="467" r:id="rId22"/>
    <p:sldId id="468" r:id="rId23"/>
    <p:sldId id="469" r:id="rId24"/>
    <p:sldId id="470" r:id="rId25"/>
    <p:sldId id="472" r:id="rId26"/>
    <p:sldId id="471" r:id="rId27"/>
    <p:sldId id="473" r:id="rId28"/>
    <p:sldId id="474" r:id="rId29"/>
    <p:sldId id="475" r:id="rId30"/>
    <p:sldId id="476" r:id="rId31"/>
    <p:sldId id="478" r:id="rId32"/>
    <p:sldId id="287" r:id="rId33"/>
    <p:sldId id="288" r:id="rId34"/>
    <p:sldId id="289" r:id="rId35"/>
    <p:sldId id="479" r:id="rId36"/>
    <p:sldId id="480" r:id="rId37"/>
    <p:sldId id="481" r:id="rId38"/>
    <p:sldId id="482" r:id="rId39"/>
    <p:sldId id="483" r:id="rId40"/>
  </p:sldIdLst>
  <p:sldSz cx="9144000" cy="6858000" type="letter"/>
  <p:notesSz cx="7104063" cy="10234613"/>
  <p:custDataLst>
    <p:tags r:id="rId43"/>
  </p:custDataLst>
  <p:defaultTextStyle>
    <a:defPPr>
      <a:defRPr lang="de-DE"/>
    </a:defPPr>
    <a:lvl1pPr algn="l" rtl="0" fontAlgn="base">
      <a:spcBef>
        <a:spcPct val="0"/>
      </a:spcBef>
      <a:spcAft>
        <a:spcPct val="0"/>
      </a:spcAft>
      <a:defRPr sz="2000" b="1" kern="1200">
        <a:solidFill>
          <a:srgbClr val="003399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000" b="1" kern="1200">
        <a:solidFill>
          <a:srgbClr val="003399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000" b="1" kern="1200">
        <a:solidFill>
          <a:srgbClr val="003399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000" b="1" kern="1200">
        <a:solidFill>
          <a:srgbClr val="003399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000" b="1" kern="1200">
        <a:solidFill>
          <a:srgbClr val="003399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2000" b="1" kern="1200">
        <a:solidFill>
          <a:srgbClr val="003399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2000" b="1" kern="1200">
        <a:solidFill>
          <a:srgbClr val="003399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2000" b="1" kern="1200">
        <a:solidFill>
          <a:srgbClr val="003399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2000" b="1" kern="1200">
        <a:solidFill>
          <a:srgbClr val="003399"/>
        </a:solidFill>
        <a:latin typeface="Arial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B62F88F-C508-4D5A-9BEF-14F48E3AFF2E}">
          <p14:sldIdLst>
            <p14:sldId id="444"/>
            <p14:sldId id="448"/>
            <p14:sldId id="445"/>
            <p14:sldId id="447"/>
            <p14:sldId id="449"/>
            <p14:sldId id="450"/>
            <p14:sldId id="451"/>
            <p14:sldId id="456"/>
            <p14:sldId id="455"/>
            <p14:sldId id="453"/>
            <p14:sldId id="457"/>
            <p14:sldId id="458"/>
            <p14:sldId id="459"/>
            <p14:sldId id="460"/>
            <p14:sldId id="461"/>
            <p14:sldId id="463"/>
            <p14:sldId id="462"/>
            <p14:sldId id="464"/>
            <p14:sldId id="465"/>
            <p14:sldId id="466"/>
            <p14:sldId id="467"/>
            <p14:sldId id="468"/>
            <p14:sldId id="469"/>
            <p14:sldId id="470"/>
            <p14:sldId id="472"/>
            <p14:sldId id="471"/>
            <p14:sldId id="473"/>
            <p14:sldId id="474"/>
            <p14:sldId id="475"/>
            <p14:sldId id="476"/>
            <p14:sldId id="478"/>
            <p14:sldId id="287"/>
            <p14:sldId id="288"/>
            <p14:sldId id="289"/>
            <p14:sldId id="479"/>
            <p14:sldId id="480"/>
            <p14:sldId id="481"/>
            <p14:sldId id="482"/>
            <p14:sldId id="48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4319">
          <p15:clr>
            <a:srgbClr val="A4A3A4"/>
          </p15:clr>
        </p15:guide>
        <p15:guide id="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1" userDrawn="1">
          <p15:clr>
            <a:srgbClr val="A4A3A4"/>
          </p15:clr>
        </p15:guide>
        <p15:guide id="2" pos="2238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19375B"/>
    <a:srgbClr val="333399"/>
    <a:srgbClr val="070064"/>
    <a:srgbClr val="BF1191"/>
    <a:srgbClr val="951F7F"/>
    <a:srgbClr val="C329A6"/>
    <a:srgbClr val="996633"/>
    <a:srgbClr val="FFCC00"/>
    <a:srgbClr val="2525FF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47" autoAdjust="0"/>
    <p:restoredTop sz="92446" autoAdjust="0"/>
  </p:normalViewPr>
  <p:slideViewPr>
    <p:cSldViewPr snapToGrid="0">
      <p:cViewPr varScale="1">
        <p:scale>
          <a:sx n="68" d="100"/>
          <a:sy n="68" d="100"/>
        </p:scale>
        <p:origin x="1650" y="66"/>
      </p:cViewPr>
      <p:guideLst>
        <p:guide orient="horz" pos="4319"/>
        <p:guide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73" d="100"/>
          <a:sy n="73" d="100"/>
        </p:scale>
        <p:origin x="3996" y="90"/>
      </p:cViewPr>
      <p:guideLst>
        <p:guide orient="horz" pos="3221"/>
        <p:guide pos="223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handoutMaster" Target="handoutMasters/handoutMaster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gs" Target="tags/tag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779731" cy="5106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69" tIns="48235" rIns="96469" bIns="48235" numCol="1" anchor="t" anchorCtr="0" compatLnSpc="1">
            <a:prstTxWarp prst="textNoShape">
              <a:avLst/>
            </a:prstTxWarp>
          </a:bodyPr>
          <a:lstStyle>
            <a:lvl1pPr defTabSz="966062">
              <a:lnSpc>
                <a:spcPct val="100000"/>
              </a:lnSpc>
              <a:spcBef>
                <a:spcPct val="20000"/>
              </a:spcBef>
              <a:buClr>
                <a:srgbClr val="F4D538"/>
              </a:buClr>
              <a:buSzPct val="80000"/>
              <a:buFont typeface="Webdings" pitchFamily="18" charset="2"/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411829" y="0"/>
            <a:ext cx="1692234" cy="5106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69" tIns="48235" rIns="96469" bIns="48235" numCol="1" anchor="t" anchorCtr="0" compatLnSpc="1">
            <a:prstTxWarp prst="textNoShape">
              <a:avLst/>
            </a:prstTxWarp>
          </a:bodyPr>
          <a:lstStyle>
            <a:lvl1pPr algn="r" defTabSz="966062">
              <a:lnSpc>
                <a:spcPct val="100000"/>
              </a:lnSpc>
              <a:spcBef>
                <a:spcPct val="20000"/>
              </a:spcBef>
              <a:buClr>
                <a:srgbClr val="F4D538"/>
              </a:buClr>
              <a:buSzPct val="80000"/>
              <a:buFont typeface="Webdings" pitchFamily="18" charset="2"/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745D068B-BA4C-407E-9F02-D48656DCD747}" type="datetime1">
              <a:rPr lang="en-US" smtClean="0"/>
              <a:t>11/14/2024</a:t>
            </a:fld>
            <a:endParaRPr lang="de-DE"/>
          </a:p>
        </p:txBody>
      </p:sp>
      <p:sp>
        <p:nvSpPr>
          <p:cNvPr id="245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9723946"/>
            <a:ext cx="3792594" cy="5106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69" tIns="48235" rIns="96469" bIns="48235" numCol="1" anchor="b" anchorCtr="0" compatLnSpc="1">
            <a:prstTxWarp prst="textNoShape">
              <a:avLst/>
            </a:prstTxWarp>
          </a:bodyPr>
          <a:lstStyle>
            <a:lvl1pPr defTabSz="966062">
              <a:lnSpc>
                <a:spcPct val="100000"/>
              </a:lnSpc>
              <a:spcBef>
                <a:spcPct val="20000"/>
              </a:spcBef>
              <a:buClr>
                <a:srgbClr val="F4D538"/>
              </a:buClr>
              <a:buSzPct val="80000"/>
              <a:buFont typeface="Webdings" pitchFamily="18" charset="2"/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de-DE" dirty="0"/>
              <a:t>TU Dresden</a:t>
            </a:r>
          </a:p>
        </p:txBody>
      </p:sp>
      <p:sp>
        <p:nvSpPr>
          <p:cNvPr id="245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6521" y="9723946"/>
            <a:ext cx="3077542" cy="5106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69" tIns="48235" rIns="96469" bIns="48235" numCol="1" anchor="b" anchorCtr="0" compatLnSpc="1">
            <a:prstTxWarp prst="textNoShape">
              <a:avLst/>
            </a:prstTxWarp>
          </a:bodyPr>
          <a:lstStyle>
            <a:lvl1pPr algn="r" defTabSz="966062">
              <a:lnSpc>
                <a:spcPct val="100000"/>
              </a:lnSpc>
              <a:spcBef>
                <a:spcPct val="20000"/>
              </a:spcBef>
              <a:buClr>
                <a:srgbClr val="F4D538"/>
              </a:buClr>
              <a:buSzPct val="80000"/>
              <a:buFont typeface="Webdings" pitchFamily="18" charset="2"/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CE607916-E476-49D1-9881-0CE01C157AF3}" type="slidenum">
              <a:rPr lang="de-DE"/>
              <a:pPr>
                <a:defRPr/>
              </a:pPr>
              <a:t>‹#›</a:t>
            </a:fld>
            <a:endParaRPr lang="de-DE"/>
          </a:p>
        </p:txBody>
      </p:sp>
      <p:sp>
        <p:nvSpPr>
          <p:cNvPr id="8198" name="Line 6"/>
          <p:cNvSpPr>
            <a:spLocks noChangeShapeType="1"/>
          </p:cNvSpPr>
          <p:nvPr/>
        </p:nvSpPr>
        <p:spPr bwMode="auto">
          <a:xfrm>
            <a:off x="1" y="9692847"/>
            <a:ext cx="7104063" cy="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4782" tIns="47392" rIns="94782" bIns="47392"/>
          <a:lstStyle/>
          <a:p>
            <a:endParaRPr lang="de-DE"/>
          </a:p>
        </p:txBody>
      </p:sp>
      <p:sp>
        <p:nvSpPr>
          <p:cNvPr id="8199" name="Line 7"/>
          <p:cNvSpPr>
            <a:spLocks noChangeShapeType="1"/>
          </p:cNvSpPr>
          <p:nvPr/>
        </p:nvSpPr>
        <p:spPr bwMode="auto">
          <a:xfrm>
            <a:off x="1" y="379727"/>
            <a:ext cx="7104063" cy="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4782" tIns="47392" rIns="94782" bIns="47392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0645190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59269" y="170222"/>
            <a:ext cx="5050156" cy="2569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69" tIns="48235" rIns="96469" bIns="48235" numCol="1" anchor="t" anchorCtr="0" compatLnSpc="1">
            <a:prstTxWarp prst="textNoShape">
              <a:avLst/>
            </a:prstTxWarp>
          </a:bodyPr>
          <a:lstStyle>
            <a:lvl1pPr defTabSz="966062">
              <a:lnSpc>
                <a:spcPct val="100000"/>
              </a:lnSpc>
              <a:spcBef>
                <a:spcPct val="20000"/>
              </a:spcBef>
              <a:buClr>
                <a:srgbClr val="F4D538"/>
              </a:buClr>
              <a:buSzPct val="80000"/>
              <a:buFont typeface="Webdings" pitchFamily="18" charset="2"/>
              <a:buNone/>
              <a:defRPr sz="10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343809" y="170222"/>
            <a:ext cx="1521351" cy="2569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69" tIns="48235" rIns="96469" bIns="48235" numCol="1" anchor="t" anchorCtr="0" compatLnSpc="1">
            <a:prstTxWarp prst="textNoShape">
              <a:avLst/>
            </a:prstTxWarp>
          </a:bodyPr>
          <a:lstStyle>
            <a:lvl1pPr algn="r" defTabSz="966062">
              <a:lnSpc>
                <a:spcPct val="100000"/>
              </a:lnSpc>
              <a:spcBef>
                <a:spcPct val="20000"/>
              </a:spcBef>
              <a:buClr>
                <a:srgbClr val="F4D538"/>
              </a:buClr>
              <a:buSzPct val="80000"/>
              <a:buFont typeface="Webdings" pitchFamily="18" charset="2"/>
              <a:buNone/>
              <a:defRPr sz="1000" b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CF17843B-419B-4348-87FD-F8F5051D43BD}" type="datetime1">
              <a:rPr lang="en-US" smtClean="0"/>
              <a:t>11/14/2024</a:t>
            </a:fld>
            <a:endParaRPr lang="de-DE"/>
          </a:p>
        </p:txBody>
      </p:sp>
      <p:sp>
        <p:nvSpPr>
          <p:cNvPr id="614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003300" y="768350"/>
            <a:ext cx="5114925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182905" y="4859518"/>
            <a:ext cx="4738254" cy="46074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69" tIns="48235" rIns="96469" bIns="4823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/>
              <a:t>Klicken Sie, um die Formate des Vorlagentextes zu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615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59269" y="9892531"/>
            <a:ext cx="5536259" cy="2569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69" tIns="48235" rIns="96469" bIns="48235" numCol="1" anchor="b" anchorCtr="0" compatLnSpc="1">
            <a:prstTxWarp prst="textNoShape">
              <a:avLst/>
            </a:prstTxWarp>
          </a:bodyPr>
          <a:lstStyle>
            <a:lvl1pPr defTabSz="966062">
              <a:lnSpc>
                <a:spcPct val="100000"/>
              </a:lnSpc>
              <a:spcBef>
                <a:spcPct val="20000"/>
              </a:spcBef>
              <a:buClr>
                <a:srgbClr val="F4D538"/>
              </a:buClr>
              <a:buSzPct val="80000"/>
              <a:buFont typeface="Webdings" pitchFamily="18" charset="2"/>
              <a:buNone/>
              <a:defRPr sz="1000" b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de-DE" dirty="0"/>
              <a:t>TU Dresden</a:t>
            </a:r>
          </a:p>
        </p:txBody>
      </p:sp>
      <p:sp>
        <p:nvSpPr>
          <p:cNvPr id="615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886319" y="9892531"/>
            <a:ext cx="978841" cy="2569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69" tIns="48235" rIns="96469" bIns="48235" numCol="1" anchor="b" anchorCtr="0" compatLnSpc="1">
            <a:prstTxWarp prst="textNoShape">
              <a:avLst/>
            </a:prstTxWarp>
          </a:bodyPr>
          <a:lstStyle>
            <a:lvl1pPr algn="r" defTabSz="966062">
              <a:lnSpc>
                <a:spcPct val="100000"/>
              </a:lnSpc>
              <a:spcBef>
                <a:spcPct val="20000"/>
              </a:spcBef>
              <a:buClr>
                <a:srgbClr val="F4D538"/>
              </a:buClr>
              <a:buSzPct val="80000"/>
              <a:buFont typeface="Webdings" pitchFamily="18" charset="2"/>
              <a:buNone/>
              <a:defRPr sz="1000" b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43213739-D4F6-4D57-AFF2-08BEC86F94DA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08512554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190500" indent="-190500" algn="l" rtl="0" eaLnBrk="0" fontAlgn="base" hangingPunct="0">
      <a:spcBef>
        <a:spcPct val="30000"/>
      </a:spcBef>
      <a:spcAft>
        <a:spcPct val="0"/>
      </a:spcAft>
      <a:buFont typeface="Webdings" pitchFamily="18" charset="2"/>
      <a:buChar char="4"/>
      <a:defRPr sz="1100" kern="1200">
        <a:solidFill>
          <a:schemeClr val="tx1"/>
        </a:solidFill>
        <a:latin typeface="Arial" charset="0"/>
        <a:ea typeface="+mn-ea"/>
        <a:cs typeface="+mn-cs"/>
      </a:defRPr>
    </a:lvl1pPr>
    <a:lvl2pPr marL="482600" algn="l" rtl="0" eaLnBrk="0" fontAlgn="base" hangingPunct="0">
      <a:spcBef>
        <a:spcPct val="30000"/>
      </a:spcBef>
      <a:spcAft>
        <a:spcPct val="0"/>
      </a:spcAft>
      <a:buFont typeface="Webdings" pitchFamily="18" charset="2"/>
      <a:buChar char="4"/>
      <a:defRPr sz="11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buFont typeface="Webdings" pitchFamily="18" charset="2"/>
      <a:buChar char="4"/>
      <a:defRPr sz="11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buFont typeface="Webdings" pitchFamily="18" charset="2"/>
      <a:buChar char="4"/>
      <a:defRPr sz="11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buFont typeface="Webdings" pitchFamily="18" charset="2"/>
      <a:buChar char="4"/>
      <a:defRPr sz="11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Electrolyte" TargetMode="External"/><Relationship Id="rId3" Type="http://schemas.openxmlformats.org/officeDocument/2006/relationships/hyperlink" Target="https://en.wikipedia.org/wiki/Physics" TargetMode="External"/><Relationship Id="rId7" Type="http://schemas.openxmlformats.org/officeDocument/2006/relationships/hyperlink" Target="https://en.wikipedia.org/wiki/Plasma_(physics)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en.wikipedia.org/wiki/Fluid" TargetMode="External"/><Relationship Id="rId11" Type="http://schemas.openxmlformats.org/officeDocument/2006/relationships/hyperlink" Target="https://en.wikipedia.org/wiki/Metal" TargetMode="External"/><Relationship Id="rId5" Type="http://schemas.openxmlformats.org/officeDocument/2006/relationships/hyperlink" Target="https://en.wikipedia.org/wiki/Electric_charge" TargetMode="External"/><Relationship Id="rId10" Type="http://schemas.openxmlformats.org/officeDocument/2006/relationships/hyperlink" Target="https://en.wikipedia.org/wiki/Semiconductor" TargetMode="External"/><Relationship Id="rId4" Type="http://schemas.openxmlformats.org/officeDocument/2006/relationships/hyperlink" Target="https://en.wikipedia.org/wiki/Electric_field" TargetMode="External"/><Relationship Id="rId9" Type="http://schemas.openxmlformats.org/officeDocument/2006/relationships/hyperlink" Target="https://en.wikipedia.org/wiki/Charge_carrier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indent="0" eaLnBrk="1" hangingPunct="1">
              <a:buNone/>
            </a:pP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0054975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7726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anomalous dispersion</a:t>
            </a:r>
          </a:p>
          <a:p>
            <a:r>
              <a:rPr lang="en-US" dirty="0"/>
              <a:t>Dispersion that occurs when the medium's index of refraction decreases as the frequency of the propagating light increases. For a given medium, some wavelength ranges may produce anomalous dispersion while others produce normal dispersion.</a:t>
            </a:r>
          </a:p>
          <a:p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In </a:t>
            </a:r>
            <a:r>
              <a:rPr lang="en-US" b="0" i="0" u="none" strike="noStrike" dirty="0">
                <a:effectLst/>
                <a:latin typeface="Arial" panose="020B0604020202020204" pitchFamily="34" charset="0"/>
                <a:hlinkClick r:id="rId3" tooltip="Physics"/>
              </a:rPr>
              <a:t>physics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-US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screening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is the damping of </a:t>
            </a:r>
            <a:r>
              <a:rPr lang="en-US" b="0" i="0" u="none" strike="noStrike" dirty="0">
                <a:effectLst/>
                <a:latin typeface="Arial" panose="020B0604020202020204" pitchFamily="34" charset="0"/>
                <a:hlinkClick r:id="rId4" tooltip="Electric field"/>
              </a:rPr>
              <a:t>electric fields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caused by the presence of mobile </a:t>
            </a:r>
            <a:r>
              <a:rPr lang="en-US" b="0" i="0" u="none" strike="noStrike" dirty="0">
                <a:effectLst/>
                <a:latin typeface="Arial" panose="020B0604020202020204" pitchFamily="34" charset="0"/>
                <a:hlinkClick r:id="rId5" tooltip="Electric charge"/>
              </a:rPr>
              <a:t>charge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carriers. It is an important part of the behavior of charge-carrying </a:t>
            </a:r>
            <a:r>
              <a:rPr lang="en-US" b="0" i="0" u="none" strike="noStrike" dirty="0">
                <a:effectLst/>
                <a:latin typeface="Arial" panose="020B0604020202020204" pitchFamily="34" charset="0"/>
                <a:hlinkClick r:id="rId6" tooltip="Fluid"/>
              </a:rPr>
              <a:t>fluids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such as ionized gases (classical </a:t>
            </a:r>
            <a:r>
              <a:rPr lang="en-US" b="0" i="0" u="none" strike="noStrike" dirty="0">
                <a:effectLst/>
                <a:latin typeface="Arial" panose="020B0604020202020204" pitchFamily="34" charset="0"/>
                <a:hlinkClick r:id="rId7" tooltip="Plasma (physics)"/>
              </a:rPr>
              <a:t>plasmas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), </a:t>
            </a:r>
            <a:r>
              <a:rPr lang="en-US" b="0" i="0" u="none" strike="noStrike" dirty="0">
                <a:effectLst/>
                <a:latin typeface="Arial" panose="020B0604020202020204" pitchFamily="34" charset="0"/>
                <a:hlinkClick r:id="rId8" tooltip="Electrolyte"/>
              </a:rPr>
              <a:t>electrolytes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and </a:t>
            </a:r>
            <a:r>
              <a:rPr lang="en-US" b="0" i="0" u="none" strike="noStrike" dirty="0">
                <a:effectLst/>
                <a:latin typeface="Arial" panose="020B0604020202020204" pitchFamily="34" charset="0"/>
                <a:hlinkClick r:id="rId9" tooltip="Charge carrier"/>
              </a:rPr>
              <a:t>charge carriers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in electronic conductors (</a:t>
            </a:r>
            <a:r>
              <a:rPr lang="en-US" b="0" i="0" u="none" strike="noStrike" dirty="0">
                <a:effectLst/>
                <a:latin typeface="Arial" panose="020B0604020202020204" pitchFamily="34" charset="0"/>
                <a:hlinkClick r:id="rId10" tooltip="Semiconductor"/>
              </a:rPr>
              <a:t>semiconductors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-US" b="0" i="0" u="none" strike="noStrike" dirty="0">
                <a:effectLst/>
                <a:latin typeface="Arial" panose="020B0604020202020204" pitchFamily="34" charset="0"/>
                <a:hlinkClick r:id="rId11" tooltip="Metal"/>
              </a:rPr>
              <a:t>metals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85088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">
    <p:bg>
      <p:bgPr>
        <a:solidFill>
          <a:srgbClr val="0B2A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1031"/>
          <p:cNvSpPr>
            <a:spLocks noChangeShapeType="1"/>
          </p:cNvSpPr>
          <p:nvPr userDrawn="1"/>
        </p:nvSpPr>
        <p:spPr bwMode="auto">
          <a:xfrm>
            <a:off x="-12700" y="1168400"/>
            <a:ext cx="9144000" cy="0"/>
          </a:xfrm>
          <a:prstGeom prst="line">
            <a:avLst/>
          </a:prstGeom>
          <a:noFill/>
          <a:ln w="6350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3" name="Line 1032"/>
          <p:cNvSpPr>
            <a:spLocks noChangeShapeType="1"/>
          </p:cNvSpPr>
          <p:nvPr userDrawn="1"/>
        </p:nvSpPr>
        <p:spPr bwMode="auto">
          <a:xfrm>
            <a:off x="0" y="1346200"/>
            <a:ext cx="9144000" cy="0"/>
          </a:xfrm>
          <a:prstGeom prst="line">
            <a:avLst/>
          </a:prstGeom>
          <a:noFill/>
          <a:ln w="6350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pic>
        <p:nvPicPr>
          <p:cNvPr id="4" name="Picture 1044" descr="TU_Logo_90_SW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363" y="360363"/>
            <a:ext cx="2454275" cy="7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1047"/>
          <p:cNvSpPr>
            <a:spLocks noChangeArrowheads="1"/>
          </p:cNvSpPr>
          <p:nvPr userDrawn="1"/>
        </p:nvSpPr>
        <p:spPr bwMode="auto">
          <a:xfrm>
            <a:off x="971550" y="1182688"/>
            <a:ext cx="7486650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marL="209550">
              <a:lnSpc>
                <a:spcPct val="110000"/>
              </a:lnSpc>
              <a:spcBef>
                <a:spcPct val="50000"/>
              </a:spcBef>
              <a:buClr>
                <a:srgbClr val="333399"/>
              </a:buClr>
              <a:buSzPct val="80000"/>
              <a:buFont typeface="Webdings" pitchFamily="18" charset="2"/>
              <a:buNone/>
            </a:pPr>
            <a:r>
              <a:rPr lang="en-GB" sz="1000" noProof="0" dirty="0">
                <a:solidFill>
                  <a:srgbClr val="FFFFFF"/>
                </a:solidFill>
                <a:latin typeface="Verdana" pitchFamily="-110" charset="0"/>
              </a:rPr>
              <a:t>Faculty</a:t>
            </a:r>
            <a:r>
              <a:rPr lang="de-DE" sz="1000" dirty="0">
                <a:solidFill>
                  <a:srgbClr val="FFFFFF"/>
                </a:solidFill>
                <a:latin typeface="Verdana" pitchFamily="-110" charset="0"/>
              </a:rPr>
              <a:t> </a:t>
            </a:r>
            <a:r>
              <a:rPr lang="en-GB" sz="1000" noProof="0" dirty="0">
                <a:solidFill>
                  <a:srgbClr val="FFFFFF"/>
                </a:solidFill>
                <a:latin typeface="Verdana" pitchFamily="-110" charset="0"/>
              </a:rPr>
              <a:t>of</a:t>
            </a:r>
            <a:r>
              <a:rPr lang="de-DE" sz="1000" dirty="0">
                <a:solidFill>
                  <a:srgbClr val="FFFFFF"/>
                </a:solidFill>
                <a:latin typeface="Verdana" pitchFamily="-110" charset="0"/>
              </a:rPr>
              <a:t> </a:t>
            </a:r>
            <a:r>
              <a:rPr lang="en-GB" sz="1000" noProof="0" dirty="0">
                <a:solidFill>
                  <a:srgbClr val="FFFFFF"/>
                </a:solidFill>
                <a:latin typeface="Verdana" pitchFamily="-110" charset="0"/>
              </a:rPr>
              <a:t>Electrical</a:t>
            </a:r>
            <a:r>
              <a:rPr lang="de-DE" sz="1000" dirty="0">
                <a:solidFill>
                  <a:srgbClr val="FFFFFF"/>
                </a:solidFill>
                <a:latin typeface="Verdana" pitchFamily="-110" charset="0"/>
              </a:rPr>
              <a:t> </a:t>
            </a:r>
            <a:r>
              <a:rPr lang="en-GB" sz="1000" noProof="0" dirty="0">
                <a:solidFill>
                  <a:srgbClr val="FFFFFF"/>
                </a:solidFill>
                <a:latin typeface="Verdana" pitchFamily="-110" charset="0"/>
              </a:rPr>
              <a:t>and</a:t>
            </a:r>
            <a:r>
              <a:rPr lang="de-DE" sz="1000" dirty="0">
                <a:solidFill>
                  <a:srgbClr val="FFFFFF"/>
                </a:solidFill>
                <a:latin typeface="Verdana" pitchFamily="-110" charset="0"/>
              </a:rPr>
              <a:t> Computer </a:t>
            </a:r>
            <a:r>
              <a:rPr lang="en-GB" sz="1000" noProof="0" dirty="0">
                <a:solidFill>
                  <a:srgbClr val="FFFFFF"/>
                </a:solidFill>
                <a:latin typeface="Verdana" pitchFamily="-110" charset="0"/>
              </a:rPr>
              <a:t>Engineering</a:t>
            </a:r>
            <a:r>
              <a:rPr lang="de-DE" sz="1000" dirty="0">
                <a:solidFill>
                  <a:srgbClr val="FFFFFF"/>
                </a:solidFill>
                <a:latin typeface="Verdana" pitchFamily="-110" charset="0"/>
              </a:rPr>
              <a:t>, Communications Laboratory</a:t>
            </a:r>
          </a:p>
        </p:txBody>
      </p:sp>
      <p:sp>
        <p:nvSpPr>
          <p:cNvPr id="6" name="Rectangle 1048"/>
          <p:cNvSpPr>
            <a:spLocks noChangeArrowheads="1"/>
          </p:cNvSpPr>
          <p:nvPr userDrawn="1"/>
        </p:nvSpPr>
        <p:spPr bwMode="auto">
          <a:xfrm>
            <a:off x="971550" y="1374775"/>
            <a:ext cx="7486650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marL="209550">
              <a:lnSpc>
                <a:spcPct val="110000"/>
              </a:lnSpc>
              <a:spcBef>
                <a:spcPct val="50000"/>
              </a:spcBef>
              <a:buClr>
                <a:srgbClr val="333399"/>
              </a:buClr>
              <a:buSzPct val="80000"/>
              <a:buFont typeface="Webdings" pitchFamily="18" charset="2"/>
              <a:buNone/>
            </a:pPr>
            <a:endParaRPr lang="de-DE" sz="1000" b="0" dirty="0">
              <a:solidFill>
                <a:srgbClr val="FFFFFF"/>
              </a:solidFill>
              <a:latin typeface="Verdana" pitchFamily="-110" charset="0"/>
            </a:endParaRPr>
          </a:p>
        </p:txBody>
      </p:sp>
      <p:pic>
        <p:nvPicPr>
          <p:cNvPr id="8" name="Bild 12" descr="DDC_Logo_BB-13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0050" y="5446713"/>
            <a:ext cx="438150" cy="877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883507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3pPr marL="1143000" indent="-228600">
              <a:buFont typeface="Wingdings" panose="05000000000000000000" pitchFamily="2" charset="2"/>
              <a:buChar char="Ø"/>
              <a:defRPr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e-DE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2226061A-0B04-31BE-EBC4-6A18E1653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AE113DD5-C2E3-7F48-6386-A7333134CB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2BD91-2AE8-487A-BD5C-78BC9B3F7C4B}" type="datetime1">
              <a:rPr lang="en-US" smtClean="0"/>
              <a:t>11/14/2024</a:t>
            </a:fld>
            <a:endParaRPr lang="en-US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8A6B4B16-659B-CBD8-184C-F40B13936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7E7E60F3-586B-881D-1E73-A83AFC2F67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7313F-D866-4554-955F-25FA0D5B90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8506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327070-24DE-7BE2-FD09-EB0097BE9B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7AFD1C-7568-BCD0-1F5C-7D2404C9B4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CED6C6-092B-7540-FCB7-4DB28F417D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06E0C-B25D-427B-B02C-AAD12CE67799}" type="datetime1">
              <a:rPr lang="en-US" smtClean="0"/>
              <a:t>11/14/2024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7F1C3E-D850-0411-D7A1-331C8ED0D5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2D2924-72EA-A56A-2F2F-1C09194926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9E474A-B10F-4A59-AC89-0F112D5AEA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4867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3C70C947-363A-4F47-8CBD-ED64CA00C677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174293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50825" y="149225"/>
            <a:ext cx="676910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dirty="0"/>
              <a:t>Klicken Sie, um das Titelformat zu bearbeiten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0825" y="1341438"/>
            <a:ext cx="8642350" cy="4967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dirty="0"/>
              <a:t>Klicken Sie, um die Formate des Vorlagentextes zu bearbeiten</a:t>
            </a:r>
          </a:p>
          <a:p>
            <a:pPr lvl="0"/>
            <a:endParaRPr lang="de-DE" altLang="de-DE" dirty="0"/>
          </a:p>
          <a:p>
            <a:pPr lvl="1"/>
            <a:r>
              <a:rPr lang="de-DE" altLang="de-DE" dirty="0"/>
              <a:t>Zweite Ebene</a:t>
            </a:r>
          </a:p>
          <a:p>
            <a:pPr lvl="2"/>
            <a:r>
              <a:rPr lang="de-DE" altLang="de-DE" dirty="0"/>
              <a:t>Dritte Ebene</a:t>
            </a:r>
          </a:p>
          <a:p>
            <a:pPr lvl="3"/>
            <a:r>
              <a:rPr lang="de-DE" altLang="de-DE" dirty="0"/>
              <a:t>Vierte Ebene</a:t>
            </a:r>
          </a:p>
          <a:p>
            <a:pPr lvl="4"/>
            <a:r>
              <a:rPr lang="de-DE" altLang="de-DE" dirty="0"/>
              <a:t>Fünfte Ebene</a:t>
            </a:r>
          </a:p>
        </p:txBody>
      </p:sp>
      <p:sp>
        <p:nvSpPr>
          <p:cNvPr id="1031" name="Rectangle 9"/>
          <p:cNvSpPr>
            <a:spLocks noChangeArrowheads="1"/>
          </p:cNvSpPr>
          <p:nvPr/>
        </p:nvSpPr>
        <p:spPr bwMode="auto">
          <a:xfrm>
            <a:off x="0" y="909638"/>
            <a:ext cx="9144000" cy="215900"/>
          </a:xfrm>
          <a:prstGeom prst="rect">
            <a:avLst/>
          </a:prstGeom>
          <a:noFill/>
          <a:ln w="9525">
            <a:solidFill>
              <a:srgbClr val="0B2A5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000">
                <a:solidFill>
                  <a:srgbClr val="003399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003399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003399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003399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003399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3399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3399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3399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3399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lnSpc>
                <a:spcPct val="110000"/>
              </a:lnSpc>
              <a:spcBef>
                <a:spcPct val="20000"/>
              </a:spcBef>
              <a:buClr>
                <a:srgbClr val="333399"/>
              </a:buClr>
              <a:buSzPct val="80000"/>
              <a:buFont typeface="Webdings" pitchFamily="18" charset="2"/>
              <a:buNone/>
              <a:defRPr/>
            </a:pPr>
            <a:endParaRPr lang="de-DE" altLang="de-DE"/>
          </a:p>
        </p:txBody>
      </p:sp>
      <p:sp>
        <p:nvSpPr>
          <p:cNvPr id="1032" name="Line 10"/>
          <p:cNvSpPr>
            <a:spLocks noChangeShapeType="1"/>
          </p:cNvSpPr>
          <p:nvPr/>
        </p:nvSpPr>
        <p:spPr bwMode="auto">
          <a:xfrm>
            <a:off x="0" y="6463079"/>
            <a:ext cx="9144000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pic>
        <p:nvPicPr>
          <p:cNvPr id="1033" name="Picture 15" descr="TU_Logo_90_HKS41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750" y="242888"/>
            <a:ext cx="1449388" cy="45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87BF3C-4422-0ABC-8A65-E2886169171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43C97FD-72C7-4C51-9020-5131B0C1B598}" type="datetime1">
              <a:rPr lang="en-US" smtClean="0"/>
              <a:t>11/14/2024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D8F785-1E15-9D13-941B-79C838160C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697313F-D866-4554-955F-25FA0D5B9080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4DBCC3B-8A4F-BFBB-32FD-7F81C576DC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9676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58" r:id="rId2"/>
    <p:sldLayoutId id="2147483768" r:id="rId3"/>
    <p:sldLayoutId id="2147483769" r:id="rId4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0B2A51"/>
          </a:solidFill>
          <a:latin typeface="+mj-lt"/>
          <a:ea typeface="ＭＳ Ｐゴシック" charset="0"/>
          <a:cs typeface="ＭＳ Ｐゴシック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0B2A51"/>
          </a:solidFill>
          <a:latin typeface="Arial" charset="0"/>
          <a:ea typeface="ＭＳ Ｐゴシック" charset="0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0B2A51"/>
          </a:solidFill>
          <a:latin typeface="Arial" charset="0"/>
          <a:ea typeface="ＭＳ Ｐゴシック" charset="0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0B2A51"/>
          </a:solidFill>
          <a:latin typeface="Arial" charset="0"/>
          <a:ea typeface="ＭＳ Ｐゴシック" charset="0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0B2A51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rgbClr val="0B2A51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rgbClr val="0B2A51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rgbClr val="0B2A51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rgbClr val="0B2A51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2400">
          <a:solidFill>
            <a:srgbClr val="0B2A5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SzPct val="70000"/>
        <a:buFont typeface="Wingdings" panose="05000000000000000000" pitchFamily="2" charset="2"/>
        <a:buChar char="q"/>
        <a:defRPr sz="2000">
          <a:solidFill>
            <a:srgbClr val="0B2A51"/>
          </a:solidFill>
          <a:latin typeface="+mn-lt"/>
          <a:ea typeface="ＭＳ Ｐゴシック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1800">
          <a:solidFill>
            <a:srgbClr val="0B2A51"/>
          </a:solidFill>
          <a:latin typeface="+mn-lt"/>
          <a:ea typeface="ＭＳ Ｐゴシック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1800">
          <a:solidFill>
            <a:srgbClr val="0B2A51"/>
          </a:solidFill>
          <a:latin typeface="+mn-lt"/>
          <a:ea typeface="ＭＳ Ｐゴシック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800">
          <a:solidFill>
            <a:srgbClr val="0B2A51"/>
          </a:solidFill>
          <a:latin typeface="+mn-lt"/>
          <a:ea typeface="ＭＳ Ｐゴシック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rgbClr val="0B2A5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rgbClr val="0B2A5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rgbClr val="0B2A5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rgbClr val="0B2A5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piedigitallibrary.org/conference-proceedings-of-spie/11703/117030D/Integrated-coherent-Ising-machines-for-next-generation-optimization-accelerators/10.1117/12.2585839.full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ience.org/doi/abs/10.1126/sciadv.abh0952" TargetMode="External"/><Relationship Id="rId2" Type="http://schemas.openxmlformats.org/officeDocument/2006/relationships/hyperlink" Target="https://journals.aps.org/prapplied/abstract/10.1103/PhysRevApplied.13.054059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hyperlink" Target="https://arxiv.org/pdf/2403.00200" TargetMode="External"/><Relationship Id="rId4" Type="http://schemas.openxmlformats.org/officeDocument/2006/relationships/hyperlink" Target="https://journals.jps.jp/doi/full/10.7566/JPSJ.92.044002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403.00200" TargetMode="External"/><Relationship Id="rId2" Type="http://schemas.openxmlformats.org/officeDocument/2006/relationships/hyperlink" Target="https://pubs.aip.org/aip/jap/article/134/23/234901/2930409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hyperlink" Target="https://arxiv.org/pdf/2405.01731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photonics.intec.ugent.be/download/pub_5109.pdf" TargetMode="External"/><Relationship Id="rId2" Type="http://schemas.openxmlformats.org/officeDocument/2006/relationships/hyperlink" Target="https://www.nature.com/articles/s41467-019-11484-3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ieeexplore.ieee.org/abstract/document/9489449" TargetMode="External"/><Relationship Id="rId4" Type="http://schemas.openxmlformats.org/officeDocument/2006/relationships/hyperlink" Target="https://www.nature.com/articles/s42005-021-00655-8#author-information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journals.aps.org/prl/abstract/10.1103/PhysRevLett.130.073802" TargetMode="External"/><Relationship Id="rId2" Type="http://schemas.openxmlformats.org/officeDocument/2006/relationships/hyperlink" Target="https://www.nature.com/articles/s41467-020-17919-6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HelgeGehring/femwell/tree/main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meep.readthedocs.io/en/latest/Python_User_Interface/" TargetMode="External"/><Relationship Id="rId2" Type="http://schemas.openxmlformats.org/officeDocument/2006/relationships/hyperlink" Target="http://www.mfertig.de/pages/photonics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hyperlink" Target="http://www.simpetus.com/projects.html#mpb_waveguide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hyperlink" Target="https://social-innovation.hitachi/en-us/case_studies/new-computer-can-quickly-solve-combinatorial-optimization-problems/" TargetMode="External"/><Relationship Id="rId4" Type="http://schemas.openxmlformats.org/officeDocument/2006/relationships/hyperlink" Target="https://en.wikipedia.org/wiki/Ising_model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V7BxJsLyubk&amp;t=832s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cmahon-lab/cim-optimizer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hyperlink" Target="https://cim-optimizer.readthedocs.io/en/latest/problem_description.html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cim-optimizer.readthedocs.io/en/latest/example_1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38/s41467-019-11484-3" TargetMode="External"/><Relationship Id="rId2" Type="http://schemas.openxmlformats.org/officeDocument/2006/relationships/hyperlink" Target="https://github.com/jfaraudo/Ising-mode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gautham-umasankar/Ising_model/tree/master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2A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Textfeld 2"/>
          <p:cNvSpPr txBox="1">
            <a:spLocks noChangeArrowheads="1"/>
          </p:cNvSpPr>
          <p:nvPr/>
        </p:nvSpPr>
        <p:spPr bwMode="auto">
          <a:xfrm>
            <a:off x="882000" y="2395179"/>
            <a:ext cx="7380000" cy="592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7" tIns="45714" rIns="91427" bIns="45714">
            <a:spAutoFit/>
          </a:bodyPr>
          <a:lstStyle>
            <a:lvl1pPr eaLnBrk="0" hangingPunct="0">
              <a:lnSpc>
                <a:spcPct val="110000"/>
              </a:lnSpc>
              <a:spcBef>
                <a:spcPct val="20000"/>
              </a:spcBef>
              <a:buClr>
                <a:srgbClr val="333399"/>
              </a:buClr>
              <a:buSzPct val="80000"/>
              <a:buFont typeface="Webdings" pitchFamily="18" charset="2"/>
              <a:defRPr sz="2000" b="1">
                <a:solidFill>
                  <a:srgbClr val="003399"/>
                </a:solidFill>
                <a:latin typeface="Arial" charset="0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buClr>
                <a:srgbClr val="333399"/>
              </a:buClr>
              <a:buSzPct val="80000"/>
              <a:buFont typeface="Webdings" pitchFamily="18" charset="2"/>
              <a:defRPr sz="2000" b="1">
                <a:solidFill>
                  <a:srgbClr val="003399"/>
                </a:solidFill>
                <a:latin typeface="Arial" charset="0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buClr>
                <a:srgbClr val="333399"/>
              </a:buClr>
              <a:buSzPct val="80000"/>
              <a:buFont typeface="Webdings" pitchFamily="18" charset="2"/>
              <a:defRPr sz="2000" b="1">
                <a:solidFill>
                  <a:srgbClr val="003399"/>
                </a:solidFill>
                <a:latin typeface="Arial" charset="0"/>
              </a:defRPr>
            </a:lvl3pPr>
            <a:lvl4pPr marL="1600200" indent="-228600" eaLnBrk="0" hangingPunct="0">
              <a:lnSpc>
                <a:spcPct val="110000"/>
              </a:lnSpc>
              <a:spcBef>
                <a:spcPct val="20000"/>
              </a:spcBef>
              <a:buClr>
                <a:srgbClr val="333399"/>
              </a:buClr>
              <a:buSzPct val="80000"/>
              <a:buFont typeface="Webdings" pitchFamily="18" charset="2"/>
              <a:defRPr sz="2000" b="1">
                <a:solidFill>
                  <a:srgbClr val="003399"/>
                </a:solidFill>
                <a:latin typeface="Arial" charset="0"/>
              </a:defRPr>
            </a:lvl4pPr>
            <a:lvl5pPr marL="2057400" indent="-228600" eaLnBrk="0" hangingPunct="0">
              <a:lnSpc>
                <a:spcPct val="110000"/>
              </a:lnSpc>
              <a:spcBef>
                <a:spcPct val="20000"/>
              </a:spcBef>
              <a:buClr>
                <a:srgbClr val="333399"/>
              </a:buClr>
              <a:buSzPct val="80000"/>
              <a:buFont typeface="Webdings" pitchFamily="18" charset="2"/>
              <a:defRPr sz="2000" b="1">
                <a:solidFill>
                  <a:srgbClr val="003399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  <a:buSzPct val="80000"/>
              <a:buFont typeface="Webdings" pitchFamily="18" charset="2"/>
              <a:defRPr sz="2000" b="1">
                <a:solidFill>
                  <a:srgbClr val="003399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  <a:buSzPct val="80000"/>
              <a:buFont typeface="Webdings" pitchFamily="18" charset="2"/>
              <a:defRPr sz="2000" b="1">
                <a:solidFill>
                  <a:srgbClr val="003399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  <a:buSzPct val="80000"/>
              <a:buFont typeface="Webdings" pitchFamily="18" charset="2"/>
              <a:defRPr sz="2000" b="1">
                <a:solidFill>
                  <a:srgbClr val="003399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  <a:buSzPct val="80000"/>
              <a:buFont typeface="Webdings" pitchFamily="18" charset="2"/>
              <a:defRPr sz="2000" b="1">
                <a:solidFill>
                  <a:srgbClr val="003399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de-DE" sz="3200" dirty="0">
                <a:solidFill>
                  <a:schemeClr val="bg1"/>
                </a:solidFill>
                <a:ea typeface="ＭＳ Ｐゴシック" pitchFamily="34" charset="-128"/>
              </a:rPr>
              <a:t>WHK Documentation</a:t>
            </a:r>
          </a:p>
        </p:txBody>
      </p:sp>
      <p:sp>
        <p:nvSpPr>
          <p:cNvPr id="5" name="Rechteck 4"/>
          <p:cNvSpPr/>
          <p:nvPr/>
        </p:nvSpPr>
        <p:spPr>
          <a:xfrm>
            <a:off x="1438631" y="3656273"/>
            <a:ext cx="6480000" cy="1413267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endParaRPr lang="de-DE" sz="1600" b="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extShape 4">
            <a:extLst>
              <a:ext uri="{FF2B5EF4-FFF2-40B4-BE49-F238E27FC236}">
                <a16:creationId xmlns:a16="http://schemas.microsoft.com/office/drawing/2014/main" id="{03CD2459-68F3-777F-FC0E-40148AFF391F}"/>
              </a:ext>
            </a:extLst>
          </p:cNvPr>
          <p:cNvSpPr txBox="1"/>
          <p:nvPr/>
        </p:nvSpPr>
        <p:spPr>
          <a:xfrm>
            <a:off x="1438631" y="4347251"/>
            <a:ext cx="983160" cy="245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600" b="1" strike="noStrike" spc="-1" dirty="0" err="1">
                <a:solidFill>
                  <a:srgbClr val="FFFFFF"/>
                </a:solidFill>
                <a:latin typeface="Open Sans"/>
              </a:rPr>
              <a:t>Yanxia</a:t>
            </a:r>
            <a:r>
              <a:rPr lang="de-DE" sz="1600" b="1" strike="noStrike" spc="-1" dirty="0">
                <a:solidFill>
                  <a:srgbClr val="FFFFFF"/>
                </a:solidFill>
                <a:latin typeface="Open Sans"/>
              </a:rPr>
              <a:t> Lu</a:t>
            </a:r>
            <a:endParaRPr lang="de-DE" sz="1600" b="1" strike="noStrike" spc="-1" dirty="0">
              <a:solidFill>
                <a:srgbClr val="00305D"/>
              </a:solidFill>
              <a:latin typeface="Open Sans"/>
            </a:endParaRPr>
          </a:p>
        </p:txBody>
      </p:sp>
      <p:sp>
        <p:nvSpPr>
          <p:cNvPr id="4" name="TextShape 5">
            <a:extLst>
              <a:ext uri="{FF2B5EF4-FFF2-40B4-BE49-F238E27FC236}">
                <a16:creationId xmlns:a16="http://schemas.microsoft.com/office/drawing/2014/main" id="{352C5709-8BDC-6CDF-11F9-A68AE3BD6AFF}"/>
              </a:ext>
            </a:extLst>
          </p:cNvPr>
          <p:cNvSpPr txBox="1"/>
          <p:nvPr/>
        </p:nvSpPr>
        <p:spPr>
          <a:xfrm>
            <a:off x="1438631" y="4633091"/>
            <a:ext cx="4993560" cy="245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600" b="0" strike="noStrike" spc="-1" dirty="0">
                <a:solidFill>
                  <a:srgbClr val="FFFFFF"/>
                </a:solidFill>
                <a:latin typeface="Open Sans"/>
              </a:rPr>
              <a:t>Chair </a:t>
            </a:r>
            <a:r>
              <a:rPr lang="de-DE" sz="1600" b="0" strike="noStrike" spc="-1" dirty="0" err="1">
                <a:solidFill>
                  <a:srgbClr val="FFFFFF"/>
                </a:solidFill>
                <a:latin typeface="Open Sans"/>
              </a:rPr>
              <a:t>of</a:t>
            </a:r>
            <a:r>
              <a:rPr lang="de-DE" sz="1600" b="0" strike="noStrike" spc="-1" dirty="0">
                <a:solidFill>
                  <a:srgbClr val="FFFFFF"/>
                </a:solidFill>
                <a:latin typeface="Open Sans"/>
              </a:rPr>
              <a:t> Radio </a:t>
            </a:r>
            <a:r>
              <a:rPr lang="de-DE" sz="1600" b="0" strike="noStrike" spc="-1" dirty="0" err="1">
                <a:solidFill>
                  <a:srgbClr val="FFFFFF"/>
                </a:solidFill>
                <a:latin typeface="Open Sans"/>
              </a:rPr>
              <a:t>Frequency</a:t>
            </a:r>
            <a:r>
              <a:rPr lang="de-DE" sz="1600" b="0" strike="noStrike" spc="-1" dirty="0">
                <a:solidFill>
                  <a:srgbClr val="FFFFFF"/>
                </a:solidFill>
                <a:latin typeface="Open Sans"/>
              </a:rPr>
              <a:t> and </a:t>
            </a:r>
            <a:r>
              <a:rPr lang="de-DE" sz="1600" b="0" strike="noStrike" spc="-1" dirty="0" err="1">
                <a:solidFill>
                  <a:srgbClr val="FFFFFF"/>
                </a:solidFill>
                <a:latin typeface="Open Sans"/>
              </a:rPr>
              <a:t>Photonics</a:t>
            </a:r>
            <a:r>
              <a:rPr lang="de-DE" sz="1600" b="0" strike="noStrike" spc="-1" dirty="0">
                <a:solidFill>
                  <a:srgbClr val="FFFFFF"/>
                </a:solidFill>
                <a:latin typeface="Open Sans"/>
              </a:rPr>
              <a:t> Engineering</a:t>
            </a:r>
            <a:endParaRPr lang="de-DE" sz="1600" b="1" strike="noStrike" spc="-1" dirty="0">
              <a:solidFill>
                <a:srgbClr val="00305D"/>
              </a:solidFill>
              <a:latin typeface="Open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1672A58-DDEA-AB64-F98E-D88AC9D5DD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Re-read Integrated Coherent </a:t>
            </a:r>
            <a:r>
              <a:rPr lang="en-US" dirty="0" err="1"/>
              <a:t>Ising</a:t>
            </a:r>
            <a:r>
              <a:rPr lang="en-US" dirty="0"/>
              <a:t> Machines Based on Self-Phase Modulation in Microring Resonators -</a:t>
            </a:r>
            <a:r>
              <a:rPr lang="zh-CN" altLang="en-US" dirty="0"/>
              <a:t> </a:t>
            </a:r>
            <a:r>
              <a:rPr lang="en-US" dirty="0"/>
              <a:t>Appendix A</a:t>
            </a:r>
          </a:p>
          <a:p>
            <a:pPr lvl="1"/>
            <a:r>
              <a:rPr lang="en-US" dirty="0"/>
              <a:t>To understand the pumping threshold to have multi-stability in a single nonlinear resonator </a:t>
            </a:r>
          </a:p>
          <a:p>
            <a:pPr lvl="1"/>
            <a:r>
              <a:rPr lang="en-US" dirty="0"/>
              <a:t>To understand single mode ordinary differential equation</a:t>
            </a:r>
          </a:p>
          <a:p>
            <a:pPr lvl="1"/>
            <a:r>
              <a:rPr lang="en-US" dirty="0"/>
              <a:t>Validated the relationship in Fig. 2 by plotting </a:t>
            </a:r>
            <a:endParaRPr lang="de-DE" dirty="0"/>
          </a:p>
          <a:p>
            <a:pPr lvl="2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112BADB-E248-F080-3F1E-95A20070BB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</a:t>
            </a:r>
            <a:r>
              <a:rPr lang="en-US" altLang="zh-CN" dirty="0"/>
              <a:t>eek 4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665687-8F7B-95ED-7DC8-2BC50A34E9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2BD91-2AE8-487A-BD5C-78BC9B3F7C4B}" type="datetime1">
              <a:rPr lang="en-US" smtClean="0"/>
              <a:t>11/14/2024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F2CE3A-4853-F6DB-346C-EBB182269C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5791D0-6E31-D9A7-7E51-2E511122D8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7313F-D866-4554-955F-25FA0D5B9080}" type="slidenum">
              <a:rPr lang="en-US" smtClean="0"/>
              <a:t>10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BAA01F4-8C8B-2BF2-B803-9BAB101F5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3287" y="3552426"/>
            <a:ext cx="3937425" cy="2803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6371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9F2B8BE-2F30-FD4C-2654-9EEAF37EFB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Read through “Integrated Coherent </a:t>
            </a:r>
            <a:r>
              <a:rPr lang="en-US" dirty="0" err="1"/>
              <a:t>Ising</a:t>
            </a:r>
            <a:r>
              <a:rPr lang="en-US" dirty="0"/>
              <a:t> Machines Based on Self-Phase Modulation in Microring Resonators” -</a:t>
            </a:r>
            <a:r>
              <a:rPr lang="zh-CN" altLang="en-US" dirty="0"/>
              <a:t> </a:t>
            </a:r>
            <a:r>
              <a:rPr lang="en-US" dirty="0"/>
              <a:t>Appendix B</a:t>
            </a:r>
            <a:endParaRPr lang="de-DE" dirty="0"/>
          </a:p>
          <a:p>
            <a:pPr lvl="1"/>
            <a:r>
              <a:rPr lang="en-US" dirty="0"/>
              <a:t>To understand the open-loop and closed-loop model with two ring resonators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E895B80-BEF1-AC04-29CC-C09AD01DB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Week 5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3C5A2C-AFCF-CD76-04CB-8826A52EEC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2BD91-2AE8-487A-BD5C-78BC9B3F7C4B}" type="datetime1">
              <a:rPr lang="en-US" smtClean="0"/>
              <a:t>11/14/2024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A03559-9C09-3E5C-CDD1-8BD3E1817F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A1EDCE-6EC3-0C42-E76A-32E9D72086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7313F-D866-4554-955F-25FA0D5B9080}" type="slidenum">
              <a:rPr lang="en-US" smtClean="0"/>
              <a:t>11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B3C67A0-1411-53FD-28AB-C216048048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124" y="3254829"/>
            <a:ext cx="4744348" cy="277290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5DB1DEA-9867-5E73-8608-E778EADC19FC}"/>
              </a:ext>
            </a:extLst>
          </p:cNvPr>
          <p:cNvSpPr txBox="1"/>
          <p:nvPr/>
        </p:nvSpPr>
        <p:spPr>
          <a:xfrm>
            <a:off x="5790472" y="5446951"/>
            <a:ext cx="276167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000" b="0" dirty="0" err="1">
                <a:solidFill>
                  <a:srgbClr val="19375B"/>
                </a:solidFill>
              </a:rPr>
              <a:t>Tezak</a:t>
            </a:r>
            <a:r>
              <a:rPr lang="en-US" sz="1000" b="0" dirty="0">
                <a:solidFill>
                  <a:srgbClr val="19375B"/>
                </a:solidFill>
              </a:rPr>
              <a:t>, Nikolas, et al. "Integrated coherent </a:t>
            </a:r>
            <a:r>
              <a:rPr lang="en-US" sz="1000" b="0" dirty="0" err="1">
                <a:solidFill>
                  <a:srgbClr val="19375B"/>
                </a:solidFill>
              </a:rPr>
              <a:t>Ising</a:t>
            </a:r>
            <a:r>
              <a:rPr lang="en-US" sz="1000" b="0" dirty="0">
                <a:solidFill>
                  <a:srgbClr val="19375B"/>
                </a:solidFill>
              </a:rPr>
              <a:t> machines based on self-phase modulation in microring resonators." IEEE Journal of Selected Topics in Quantum Electronics 26.1 (2019): 1-15.</a:t>
            </a:r>
          </a:p>
        </p:txBody>
      </p:sp>
    </p:spTree>
    <p:extLst>
      <p:ext uri="{BB962C8B-B14F-4D97-AF65-F5344CB8AC3E}">
        <p14:creationId xmlns:p14="http://schemas.microsoft.com/office/powerpoint/2010/main" val="29852769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619B295-1198-25E3-2D44-B2400FF2E8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Read over and over again “Integrated Coherent </a:t>
            </a:r>
            <a:r>
              <a:rPr lang="en-US" sz="2400" dirty="0" err="1"/>
              <a:t>Ising</a:t>
            </a:r>
            <a:r>
              <a:rPr lang="en-US" sz="2400" dirty="0"/>
              <a:t> Machines Based on Self-Phase Modulation in Microring Resonators” -</a:t>
            </a:r>
            <a:r>
              <a:rPr lang="zh-CN" altLang="en-US" sz="2400" dirty="0"/>
              <a:t> </a:t>
            </a:r>
            <a:r>
              <a:rPr lang="en-US" sz="2400" dirty="0"/>
              <a:t>Appendix B</a:t>
            </a:r>
            <a:endParaRPr lang="de-DE" sz="2400" dirty="0"/>
          </a:p>
          <a:p>
            <a:pPr lvl="1"/>
            <a:r>
              <a:rPr lang="de-DE" dirty="0"/>
              <a:t>Tried to plot Fig. 11 but faied to understand the meaning of x-axis in Fig.11. Read more about pitchfork bifurcation, especially about the </a:t>
            </a:r>
            <a:r>
              <a:rPr lang="en-US" dirty="0"/>
              <a:t>stabilizing influence of higher-order terms in subcritical case. </a:t>
            </a:r>
            <a:endParaRPr lang="de-DE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1DAD34D-8DCD-0459-6A9A-B9E3448E5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Week 6-9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719975-8780-F539-44C6-C3A2FBF5A7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2BD91-2AE8-487A-BD5C-78BC9B3F7C4B}" type="datetime1">
              <a:rPr lang="en-US" smtClean="0"/>
              <a:t>11/14/2024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FDB65A-E183-474A-F3F0-DF5B43BAFF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32E671-5324-0FD2-94A0-0F7CAD558D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7313F-D866-4554-955F-25FA0D5B9080}" type="slidenum">
              <a:rPr lang="en-US" smtClean="0"/>
              <a:t>12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E7AB069-7F3A-68B2-AEFB-1F097D8FAA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469"/>
          <a:stretch/>
        </p:blipFill>
        <p:spPr>
          <a:xfrm>
            <a:off x="1480457" y="3549074"/>
            <a:ext cx="4502416" cy="280727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8124A97-35DA-1556-9B59-AC08C8CC830E}"/>
              </a:ext>
            </a:extLst>
          </p:cNvPr>
          <p:cNvSpPr txBox="1"/>
          <p:nvPr/>
        </p:nvSpPr>
        <p:spPr>
          <a:xfrm>
            <a:off x="6115050" y="5446951"/>
            <a:ext cx="262300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000" b="0" dirty="0" err="1">
                <a:solidFill>
                  <a:srgbClr val="19375B"/>
                </a:solidFill>
              </a:rPr>
              <a:t>Strogatz</a:t>
            </a:r>
            <a:r>
              <a:rPr lang="en-US" sz="1000" b="0" dirty="0">
                <a:solidFill>
                  <a:srgbClr val="19375B"/>
                </a:solidFill>
              </a:rPr>
              <a:t>, S.H. (2015). Nonlinear Dynamics and Chaos: With Applications to Physics, Biology, Chemistry, and Engineering (2nd ed.). CRC Press. </a:t>
            </a:r>
          </a:p>
          <a:p>
            <a:pPr algn="just"/>
            <a:r>
              <a:rPr lang="en-US" sz="1000" b="0" dirty="0">
                <a:solidFill>
                  <a:srgbClr val="19375B"/>
                </a:solidFill>
              </a:rPr>
              <a:t>https://doi.org/10.1201/9780429492563</a:t>
            </a:r>
          </a:p>
        </p:txBody>
      </p:sp>
    </p:spTree>
    <p:extLst>
      <p:ext uri="{BB962C8B-B14F-4D97-AF65-F5344CB8AC3E}">
        <p14:creationId xmlns:p14="http://schemas.microsoft.com/office/powerpoint/2010/main" val="11706921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F4EC4FB-03B0-0CAC-F04A-19D451AC93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523"/>
          <a:stretch/>
        </p:blipFill>
        <p:spPr>
          <a:xfrm>
            <a:off x="0" y="2970298"/>
            <a:ext cx="4578226" cy="3128783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AA1556D-8548-5CF4-2AEA-6B0CEEDE0D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1800" dirty="0"/>
              <a:t>Had</a:t>
            </a:r>
            <a:r>
              <a:rPr lang="de-DE" altLang="zh-CN" sz="1800" dirty="0"/>
              <a:t> difficulty to plot exact the same graph and realized that I didn‘t fully understand </a:t>
            </a:r>
            <a:r>
              <a:rPr lang="en-US" sz="1800" dirty="0"/>
              <a:t>how the tunable amplifier could achieve ideal symmetrically bistable spin in the subcritical working region. </a:t>
            </a:r>
          </a:p>
          <a:p>
            <a:pPr lvl="1"/>
            <a:r>
              <a:rPr lang="en-US" sz="1600" dirty="0"/>
              <a:t>As shown below, the left one is my plot, and the right one is Fig. 4 (right) from the paper "Integrated coherent </a:t>
            </a:r>
            <a:r>
              <a:rPr lang="en-US" sz="1600" dirty="0" err="1"/>
              <a:t>Ising</a:t>
            </a:r>
            <a:r>
              <a:rPr lang="en-US" sz="1600" dirty="0"/>
              <a:t> machines based on self-phase modulation in microring resonators." 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7250CA8-432D-43E2-AE28-70264B0126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C066EE-25E9-F9A3-9F61-D7A565B475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2BD91-2AE8-487A-BD5C-78BC9B3F7C4B}" type="datetime1">
              <a:rPr lang="en-US" smtClean="0"/>
              <a:t>11/14/2024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6C4690-389D-2603-A90F-EBBF501897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94ED76-0697-7D50-00BD-792EB26AFD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7313F-D866-4554-955F-25FA0D5B9080}" type="slidenum">
              <a:rPr lang="en-US" smtClean="0"/>
              <a:t>13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7BAE23D-53CB-BCD8-D3EB-730556EA0C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8216" y="3341186"/>
            <a:ext cx="5055784" cy="293410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E3D3025-9ABD-0BCB-9310-79FD8E2FE7B2}"/>
              </a:ext>
            </a:extLst>
          </p:cNvPr>
          <p:cNvSpPr txBox="1"/>
          <p:nvPr/>
        </p:nvSpPr>
        <p:spPr>
          <a:xfrm>
            <a:off x="533400" y="6134173"/>
            <a:ext cx="7981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900" b="0" dirty="0" err="1">
                <a:solidFill>
                  <a:srgbClr val="19375B"/>
                </a:solidFill>
              </a:rPr>
              <a:t>Tezak</a:t>
            </a:r>
            <a:r>
              <a:rPr lang="en-US" sz="900" b="0" dirty="0">
                <a:solidFill>
                  <a:srgbClr val="19375B"/>
                </a:solidFill>
              </a:rPr>
              <a:t>, Nikolas, et al. "Integrated coherent </a:t>
            </a:r>
            <a:r>
              <a:rPr lang="en-US" sz="900" b="0" dirty="0" err="1">
                <a:solidFill>
                  <a:srgbClr val="19375B"/>
                </a:solidFill>
              </a:rPr>
              <a:t>Ising</a:t>
            </a:r>
            <a:r>
              <a:rPr lang="en-US" sz="900" b="0" dirty="0">
                <a:solidFill>
                  <a:srgbClr val="19375B"/>
                </a:solidFill>
              </a:rPr>
              <a:t> machines based on self-phase modulation in microring resonators." IEEE Journal of Selected Topics in Quantum Electronics 26.1 (2019): 1-15.</a:t>
            </a:r>
          </a:p>
        </p:txBody>
      </p:sp>
    </p:spTree>
    <p:extLst>
      <p:ext uri="{BB962C8B-B14F-4D97-AF65-F5344CB8AC3E}">
        <p14:creationId xmlns:p14="http://schemas.microsoft.com/office/powerpoint/2010/main" val="18136061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216AD37-9ED2-7CBB-301C-DB229C8999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Went back to literature to understand how CIM works</a:t>
            </a:r>
          </a:p>
          <a:p>
            <a:pPr lvl="1"/>
            <a:r>
              <a:rPr lang="en-US" dirty="0"/>
              <a:t>With sub-harmonic injection locking (SHIL), bistable states have a phase difference of 180°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almost any nonlinear self-sustaining oscillators can be applied to realize </a:t>
            </a:r>
            <a:r>
              <a:rPr lang="en-US" dirty="0" err="1"/>
              <a:t>Ising</a:t>
            </a:r>
            <a:r>
              <a:rPr lang="en-US" dirty="0"/>
              <a:t> machine, with logic values encoded in their phases [1]. </a:t>
            </a:r>
          </a:p>
          <a:p>
            <a:pPr lvl="1"/>
            <a:r>
              <a:rPr lang="en-US" dirty="0">
                <a:hlinkClick r:id="rId2"/>
              </a:rPr>
              <a:t>https://www.spiedigitallibrary.org/conference-proceedings-of-spie/11703/117030D/Integrated-coherent-Ising-machines-for-next-generation-optimization-accelerators/10.1117/12.2585839.full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Mapping of NP-hard problems to </a:t>
            </a:r>
            <a:r>
              <a:rPr lang="en-US" dirty="0" err="1"/>
              <a:t>Ising</a:t>
            </a:r>
            <a:r>
              <a:rPr lang="en-US" dirty="0"/>
              <a:t> problem, e.g. Max-cut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E151F38-4D9E-CA68-0330-042DF89BB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Week 10  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FA6395-03A5-F1BF-BFF3-B6CC7B5CAE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2BD91-2AE8-487A-BD5C-78BC9B3F7C4B}" type="datetime1">
              <a:rPr lang="en-US" smtClean="0"/>
              <a:t>11/14/2024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6F440E-D9B0-BD1C-BCE5-1D711E08EA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ABAC05-1B90-31AA-68E3-E497D2BA34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7313F-D866-4554-955F-25FA0D5B9080}" type="slidenum">
              <a:rPr lang="en-US" smtClean="0"/>
              <a:t>14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409748-3611-4F64-6066-3DEC6A861541}"/>
              </a:ext>
            </a:extLst>
          </p:cNvPr>
          <p:cNvSpPr txBox="1"/>
          <p:nvPr/>
        </p:nvSpPr>
        <p:spPr>
          <a:xfrm>
            <a:off x="756557" y="6140148"/>
            <a:ext cx="76308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0" i="0" dirty="0">
                <a:solidFill>
                  <a:srgbClr val="19375B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[1] Wang, </a:t>
            </a:r>
            <a:r>
              <a:rPr lang="en-US" sz="1050" b="0" i="0" dirty="0" err="1">
                <a:solidFill>
                  <a:srgbClr val="19375B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Tianshi</a:t>
            </a:r>
            <a:r>
              <a:rPr lang="en-US" sz="1050" b="0" i="0" dirty="0">
                <a:solidFill>
                  <a:srgbClr val="19375B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, and </a:t>
            </a:r>
            <a:r>
              <a:rPr lang="en-US" sz="1050" b="0" i="0" dirty="0" err="1">
                <a:solidFill>
                  <a:srgbClr val="19375B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Jaijeet</a:t>
            </a:r>
            <a:r>
              <a:rPr lang="en-US" sz="1050" b="0" i="0" dirty="0">
                <a:solidFill>
                  <a:srgbClr val="19375B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 </a:t>
            </a:r>
            <a:r>
              <a:rPr lang="en-US" sz="1050" b="0" i="0" dirty="0" err="1">
                <a:solidFill>
                  <a:srgbClr val="19375B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Roychowdhury</a:t>
            </a:r>
            <a:r>
              <a:rPr lang="en-US" sz="1050" b="0" i="0" dirty="0">
                <a:solidFill>
                  <a:srgbClr val="19375B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. "Oscillator-based </a:t>
            </a:r>
            <a:r>
              <a:rPr lang="en-US" sz="1050" b="0" i="0" dirty="0" err="1">
                <a:solidFill>
                  <a:srgbClr val="19375B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Ising</a:t>
            </a:r>
            <a:r>
              <a:rPr lang="en-US" sz="1050" b="0" i="0" dirty="0">
                <a:solidFill>
                  <a:srgbClr val="19375B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 machine." </a:t>
            </a:r>
            <a:r>
              <a:rPr lang="en-US" sz="1050" b="0" i="1" dirty="0" err="1">
                <a:solidFill>
                  <a:srgbClr val="19375B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arXiv</a:t>
            </a:r>
            <a:r>
              <a:rPr lang="en-US" sz="1050" b="0" i="1" dirty="0">
                <a:solidFill>
                  <a:srgbClr val="19375B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 preprint arXiv:1709.08102</a:t>
            </a:r>
            <a:r>
              <a:rPr lang="en-US" sz="1050" b="0" i="0" dirty="0">
                <a:solidFill>
                  <a:srgbClr val="19375B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 (2017).</a:t>
            </a:r>
            <a:endParaRPr lang="en-US" sz="1050" dirty="0">
              <a:solidFill>
                <a:srgbClr val="19375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21881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F18F498-D145-A0BD-4B22-4EC9B00414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sz="2200" dirty="0"/>
              <a:t>The MAX-CUT problem on an undirected graph G = (V, E) with an edge weight function w : E → R is one of them, where V and E denote the sets of vertices and edges respectively. The goal of the MAX-CUT problem is to find a cut (S, V \ S) such that the sum of the weight of the edges with one endpoint in S and the other in V \ S is maximized over all possible cuts [8]. Let </a:t>
            </a:r>
            <a:r>
              <a:rPr lang="en-US" sz="2200" dirty="0" err="1"/>
              <a:t>wjl</a:t>
            </a:r>
            <a:r>
              <a:rPr lang="en-US" sz="2200" dirty="0"/>
              <a:t> = </a:t>
            </a:r>
            <a:r>
              <a:rPr lang="en-US" sz="2200" dirty="0" err="1"/>
              <a:t>wlj</a:t>
            </a:r>
            <a:r>
              <a:rPr lang="en-US" sz="2200" dirty="0"/>
              <a:t> be the edge weight if (j, l) ∈ E and </a:t>
            </a:r>
            <a:r>
              <a:rPr lang="en-US" sz="2200" dirty="0" err="1"/>
              <a:t>wjl</a:t>
            </a:r>
            <a:r>
              <a:rPr lang="en-US" sz="2200" dirty="0"/>
              <a:t> = 0 if (j, l) ∈/ E, and </a:t>
            </a:r>
            <a:r>
              <a:rPr lang="en-US" sz="2200" dirty="0" err="1"/>
              <a:t>σj</a:t>
            </a:r>
            <a:r>
              <a:rPr lang="en-US" sz="2200" dirty="0"/>
              <a:t> = +1 if the j-</a:t>
            </a:r>
            <a:r>
              <a:rPr lang="en-US" sz="2200" dirty="0" err="1"/>
              <a:t>th</a:t>
            </a:r>
            <a:r>
              <a:rPr lang="en-US" sz="2200" dirty="0"/>
              <a:t> vertex is in S and </a:t>
            </a:r>
            <a:r>
              <a:rPr lang="en-US" sz="2200" dirty="0" err="1"/>
              <a:t>σj</a:t>
            </a:r>
            <a:r>
              <a:rPr lang="en-US" sz="2200" dirty="0"/>
              <a:t> = −1 if not. The weight of a cut S is thus given by</a:t>
            </a:r>
          </a:p>
          <a:p>
            <a:pPr marL="0" indent="0">
              <a:buNone/>
            </a:pPr>
            <a:endParaRPr lang="en-US" sz="2200" dirty="0"/>
          </a:p>
          <a:p>
            <a:endParaRPr lang="en-US" sz="2200" dirty="0"/>
          </a:p>
          <a:p>
            <a:r>
              <a:rPr lang="en-US" sz="2200" dirty="0" err="1"/>
              <a:t>Wjl</a:t>
            </a:r>
            <a:r>
              <a:rPr lang="en-US" sz="2200" dirty="0">
                <a:sym typeface="Wingdings" panose="05000000000000000000" pitchFamily="2" charset="2"/>
              </a:rPr>
              <a:t>-</a:t>
            </a:r>
            <a:r>
              <a:rPr lang="en-US" sz="2200" dirty="0" err="1">
                <a:sym typeface="Wingdings" panose="05000000000000000000" pitchFamily="2" charset="2"/>
              </a:rPr>
              <a:t>Jjl</a:t>
            </a:r>
            <a:r>
              <a:rPr lang="en-US" sz="2200" dirty="0">
                <a:sym typeface="Wingdings" panose="05000000000000000000" pitchFamily="2" charset="2"/>
              </a:rPr>
              <a:t>, max-cut corresponds to the ground state of </a:t>
            </a:r>
            <a:r>
              <a:rPr lang="en-US" sz="2200" dirty="0" err="1">
                <a:sym typeface="Wingdings" panose="05000000000000000000" pitchFamily="2" charset="2"/>
              </a:rPr>
              <a:t>Ising</a:t>
            </a:r>
            <a:r>
              <a:rPr lang="en-US" sz="2200" dirty="0">
                <a:sym typeface="Wingdings" panose="05000000000000000000" pitchFamily="2" charset="2"/>
              </a:rPr>
              <a:t> problem.</a:t>
            </a:r>
            <a:endParaRPr lang="en-US" sz="2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875282D-3609-0366-5FD0-70E250150F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Max-cut 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06B614-AC39-664F-BA19-B0CB630E44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2BD91-2AE8-487A-BD5C-78BC9B3F7C4B}" type="datetime1">
              <a:rPr lang="en-US" smtClean="0"/>
              <a:t>11/14/2024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9F9996-2AD4-FB28-B574-1C74EE5752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F90247-8B21-7ED5-D3F8-0E2EC6C20B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7313F-D866-4554-955F-25FA0D5B9080}" type="slidenum">
              <a:rPr lang="en-US" smtClean="0"/>
              <a:t>15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D31DA3A-A625-01F9-412F-F2E8C84A99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1024" y="4305024"/>
            <a:ext cx="5681952" cy="86160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DD93B9C-A364-9E75-2120-87DC44504DD4}"/>
              </a:ext>
            </a:extLst>
          </p:cNvPr>
          <p:cNvSpPr txBox="1"/>
          <p:nvPr/>
        </p:nvSpPr>
        <p:spPr>
          <a:xfrm>
            <a:off x="500743" y="6185614"/>
            <a:ext cx="814251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Wang, </a:t>
            </a:r>
            <a:r>
              <a:rPr lang="en-US" sz="1000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Zhe</a:t>
            </a:r>
            <a:r>
              <a:rPr lang="en-US" sz="10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, et al. "Coherent </a:t>
            </a:r>
            <a:r>
              <a:rPr lang="en-US" sz="1000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Ising</a:t>
            </a:r>
            <a:r>
              <a:rPr lang="en-US" sz="10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 machine based on degenerate optical parametric oscillators." </a:t>
            </a:r>
            <a:r>
              <a:rPr lang="en-US" sz="1000" b="0" i="1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Physical Review A</a:t>
            </a:r>
            <a:r>
              <a:rPr lang="en-US" sz="10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 88.6 (2013): 063853.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40512633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5265867-BBFD-14DB-C92C-2CF5DCD890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825" y="1140950"/>
            <a:ext cx="8642350" cy="4967287"/>
          </a:xfrm>
        </p:spPr>
        <p:txBody>
          <a:bodyPr/>
          <a:lstStyle/>
          <a:p>
            <a:r>
              <a:rPr lang="de-DE" sz="2000" dirty="0"/>
              <a:t>Wrap up the first phase</a:t>
            </a:r>
          </a:p>
          <a:p>
            <a:pPr lvl="1" algn="just"/>
            <a:r>
              <a:rPr lang="en-US" sz="1800" dirty="0"/>
              <a:t>Tried to understand linearity near threshold and the corresponding linear gain in “Integrated Coherent </a:t>
            </a:r>
            <a:r>
              <a:rPr lang="en-US" sz="1800" dirty="0" err="1"/>
              <a:t>Ising</a:t>
            </a:r>
            <a:r>
              <a:rPr lang="en-US" sz="1800" dirty="0"/>
              <a:t> Machines Based on Self-Phase Modulation in </a:t>
            </a:r>
            <a:r>
              <a:rPr lang="en-US" sz="1800" dirty="0" err="1"/>
              <a:t>Microring</a:t>
            </a:r>
            <a:r>
              <a:rPr lang="en-US" sz="1800" dirty="0"/>
              <a:t> Resonators” [1], along with the paper from the same author “A coherent perceptron for all-optical learning” [2].</a:t>
            </a:r>
          </a:p>
          <a:p>
            <a:pPr lvl="1"/>
            <a:r>
              <a:rPr lang="en-US" sz="1800" dirty="0"/>
              <a:t>Validated the linear </a:t>
            </a:r>
            <a:r>
              <a:rPr lang="en-US" sz="1800" dirty="0" err="1"/>
              <a:t>transferfunction</a:t>
            </a:r>
            <a:r>
              <a:rPr lang="en-US" sz="1800" dirty="0"/>
              <a:t> by plotting Fig.4 in [1] (left).</a:t>
            </a:r>
            <a:r>
              <a:rPr lang="de-DE" sz="1800" dirty="0"/>
              <a:t> Code available on https://github.com/AllInCoffee/Playground/tree/main</a:t>
            </a:r>
            <a:endParaRPr lang="en-US" sz="1800" dirty="0"/>
          </a:p>
          <a:p>
            <a:pPr lvl="1"/>
            <a:endParaRPr lang="en-US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3B9404A-BFDF-5C9D-A1F0-25F02B84C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Week 11 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05659B-8616-0539-8B4E-2D22E9CF51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2BD91-2AE8-487A-BD5C-78BC9B3F7C4B}" type="datetime1">
              <a:rPr lang="en-US" smtClean="0"/>
              <a:t>11/14/2024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A78E3E-4732-088A-247D-40F03F0CC7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92757A-E409-1CA6-CC7C-A7B7E22F41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7313F-D866-4554-955F-25FA0D5B9080}" type="slidenum">
              <a:rPr lang="en-US" smtClean="0"/>
              <a:t>16</a:t>
            </a:fld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5DA16E4-1431-5C46-E1CE-8A7DDAB17B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9032"/>
          <a:stretch/>
        </p:blipFill>
        <p:spPr bwMode="auto">
          <a:xfrm>
            <a:off x="4139706" y="3340799"/>
            <a:ext cx="4937165" cy="16099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A4093FE-4C23-1045-F1B1-18839B0AA4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346" y="3340799"/>
            <a:ext cx="3649436" cy="295587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0BCDDB2-8D4C-904E-9331-E4E5922E531B}"/>
              </a:ext>
            </a:extLst>
          </p:cNvPr>
          <p:cNvSpPr txBox="1"/>
          <p:nvPr/>
        </p:nvSpPr>
        <p:spPr>
          <a:xfrm>
            <a:off x="4645421" y="5198839"/>
            <a:ext cx="38699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900" b="0" dirty="0">
                <a:solidFill>
                  <a:srgbClr val="19375B"/>
                </a:solidFill>
              </a:rPr>
              <a:t>[1] </a:t>
            </a:r>
            <a:r>
              <a:rPr lang="en-US" sz="900" b="0" dirty="0" err="1">
                <a:solidFill>
                  <a:srgbClr val="19375B"/>
                </a:solidFill>
              </a:rPr>
              <a:t>Tezak</a:t>
            </a:r>
            <a:r>
              <a:rPr lang="en-US" sz="900" b="0" dirty="0">
                <a:solidFill>
                  <a:srgbClr val="19375B"/>
                </a:solidFill>
              </a:rPr>
              <a:t>, Nikolas, et al. "Integrated coherent </a:t>
            </a:r>
            <a:r>
              <a:rPr lang="en-US" sz="900" b="0" dirty="0" err="1">
                <a:solidFill>
                  <a:srgbClr val="19375B"/>
                </a:solidFill>
              </a:rPr>
              <a:t>Ising</a:t>
            </a:r>
            <a:r>
              <a:rPr lang="en-US" sz="900" b="0" dirty="0">
                <a:solidFill>
                  <a:srgbClr val="19375B"/>
                </a:solidFill>
              </a:rPr>
              <a:t> machines based on self-phase modulation in microring resonators." IEEE Journal of Selected Topics in Quantum Electronics 26.1 (2019): 1-15.</a:t>
            </a:r>
          </a:p>
          <a:p>
            <a:r>
              <a:rPr lang="en-US" sz="900" b="0" dirty="0">
                <a:solidFill>
                  <a:srgbClr val="19375B"/>
                </a:solidFill>
              </a:rPr>
              <a:t>[2] </a:t>
            </a:r>
            <a:r>
              <a:rPr lang="en-US" sz="900" b="0" dirty="0" err="1">
                <a:solidFill>
                  <a:srgbClr val="19375B"/>
                </a:solidFill>
              </a:rPr>
              <a:t>Tezak</a:t>
            </a:r>
            <a:r>
              <a:rPr lang="en-US" sz="900" b="0" dirty="0">
                <a:solidFill>
                  <a:srgbClr val="19375B"/>
                </a:solidFill>
              </a:rPr>
              <a:t>, N., Mabuchi, H. A coherent perceptron for all-optical learning. EPJ Quantum Technol. 2, 10 (2015). https://doi.org/10.1140/epjqt/s40507-015-0023-3</a:t>
            </a:r>
          </a:p>
        </p:txBody>
      </p:sp>
    </p:spTree>
    <p:extLst>
      <p:ext uri="{BB962C8B-B14F-4D97-AF65-F5344CB8AC3E}">
        <p14:creationId xmlns:p14="http://schemas.microsoft.com/office/powerpoint/2010/main" val="42851961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0774C2A-A865-0715-F71A-47589E906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Week 12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6CF19C-2BBC-533D-CB40-ADFA6B8545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2BD91-2AE8-487A-BD5C-78BC9B3F7C4B}" type="datetime1">
              <a:rPr lang="en-US" smtClean="0"/>
              <a:t>11/14/2024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C00673-49E6-24D9-DCB0-08148E8DBB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4AEE50-2798-99B6-3376-0A980A37E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7313F-D866-4554-955F-25FA0D5B9080}" type="slidenum">
              <a:rPr lang="en-US" smtClean="0"/>
              <a:t>17</a:t>
            </a:fld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283900E-D905-73F8-91CE-D77B2DD346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</a:t>
            </a:r>
            <a:r>
              <a:rPr lang="en-US" altLang="zh-CN" dirty="0"/>
              <a:t>ummarize the first phase</a:t>
            </a:r>
          </a:p>
          <a:p>
            <a:r>
              <a:rPr lang="en-US" dirty="0"/>
              <a:t>P</a:t>
            </a:r>
            <a:r>
              <a:rPr lang="en-US" altLang="zh-CN" dirty="0"/>
              <a:t>resentation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5216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B6589AA-00BD-C960-3487-4F7965310E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TSP </a:t>
            </a:r>
            <a:r>
              <a:rPr lang="en-US" altLang="zh-CN" dirty="0"/>
              <a:t>formulation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9A6AB08-3258-9741-ECF4-1E64783CA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</a:t>
            </a:r>
            <a:r>
              <a:rPr lang="en-US" altLang="zh-CN" dirty="0"/>
              <a:t>eek 13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EF331-5DE3-499A-A8B4-FE73ACDC7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2BD91-2AE8-487A-BD5C-78BC9B3F7C4B}" type="datetime1">
              <a:rPr lang="en-US" smtClean="0"/>
              <a:t>11/14/2024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0A3A15-5512-9E7C-8A25-9F3A186FF7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68E753-713F-1DF7-9D54-91E35B0099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7313F-D866-4554-955F-25FA0D5B9080}" type="slidenum">
              <a:rPr lang="en-US" smtClean="0"/>
              <a:t>18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6F29B8E-6DA8-8CAD-E8B4-2A2E4EEE81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2259" y="1777700"/>
            <a:ext cx="5239481" cy="10383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E8C69FC-C2FB-FF7E-F277-1B749BD648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4785" y="3013898"/>
            <a:ext cx="4134427" cy="1200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0181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CF1275A-4697-D4A2-9DE8-34416B90BD95}"/>
              </a:ext>
            </a:extLst>
          </p:cNvPr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r>
              <a:rPr lang="en-US" dirty="0"/>
              <a:t> L</a:t>
            </a:r>
            <a:r>
              <a:rPr lang="en-US" altLang="zh-CN" dirty="0"/>
              <a:t>iterature review on state-of-the-art </a:t>
            </a:r>
            <a:r>
              <a:rPr lang="en-US" dirty="0"/>
              <a:t>Kerr Parametric Oscillator (KPO) </a:t>
            </a:r>
            <a:r>
              <a:rPr lang="en-US" altLang="zh-CN" dirty="0"/>
              <a:t>b</a:t>
            </a:r>
            <a:r>
              <a:rPr lang="en-US" dirty="0"/>
              <a:t>ased </a:t>
            </a:r>
            <a:r>
              <a:rPr lang="en-US" dirty="0" err="1"/>
              <a:t>Ising</a:t>
            </a:r>
            <a:r>
              <a:rPr lang="en-US" dirty="0"/>
              <a:t> </a:t>
            </a:r>
            <a:r>
              <a:rPr lang="en-US" altLang="zh-CN" dirty="0"/>
              <a:t>m</a:t>
            </a:r>
            <a:r>
              <a:rPr lang="en-US" dirty="0"/>
              <a:t>achines</a:t>
            </a:r>
          </a:p>
          <a:p>
            <a:pPr lvl="1"/>
            <a:r>
              <a:rPr lang="en-US" sz="2400" dirty="0"/>
              <a:t>Objectives </a:t>
            </a:r>
          </a:p>
          <a:p>
            <a:pPr lvl="2"/>
            <a:r>
              <a:rPr lang="en-US" sz="2000" dirty="0"/>
              <a:t>To find a more accurate model for mapping into </a:t>
            </a:r>
            <a:r>
              <a:rPr lang="en-US" sz="2000" dirty="0" err="1"/>
              <a:t>Ising</a:t>
            </a:r>
            <a:r>
              <a:rPr lang="en-US" sz="2000" dirty="0"/>
              <a:t> problems</a:t>
            </a:r>
          </a:p>
          <a:p>
            <a:pPr lvl="3"/>
            <a:r>
              <a:rPr lang="en-US" sz="2000" dirty="0"/>
              <a:t>Add noise or thermal </a:t>
            </a:r>
            <a:r>
              <a:rPr lang="en-US" sz="2000" dirty="0" err="1"/>
              <a:t>flucturation</a:t>
            </a:r>
            <a:r>
              <a:rPr lang="en-US" sz="2000" dirty="0"/>
              <a:t> (error correction)</a:t>
            </a:r>
          </a:p>
          <a:p>
            <a:pPr lvl="3"/>
            <a:r>
              <a:rPr lang="en-US" sz="2000" dirty="0"/>
              <a:t>Increase order of nonlinearity in cost function </a:t>
            </a:r>
          </a:p>
          <a:p>
            <a:pPr lvl="3"/>
            <a:r>
              <a:rPr lang="en-US" sz="2000" dirty="0"/>
              <a:t>Add external magnetic field </a:t>
            </a:r>
          </a:p>
          <a:p>
            <a:pPr lvl="2"/>
            <a:r>
              <a:rPr lang="en-US" sz="2000" dirty="0"/>
              <a:t>To compute faster</a:t>
            </a:r>
          </a:p>
          <a:p>
            <a:pPr lvl="3"/>
            <a:r>
              <a:rPr lang="en-US" sz="2000" dirty="0"/>
              <a:t>Optimize the model for less computing complexity</a:t>
            </a:r>
          </a:p>
          <a:p>
            <a:pPr lvl="3"/>
            <a:r>
              <a:rPr lang="en-US" sz="2000" dirty="0"/>
              <a:t>Reduce bits required for coupling strength</a:t>
            </a:r>
          </a:p>
          <a:p>
            <a:pPr lvl="2"/>
            <a:r>
              <a:rPr lang="en-US" sz="2000" dirty="0"/>
              <a:t>To be more compact / to scale </a:t>
            </a:r>
          </a:p>
          <a:p>
            <a:pPr lvl="3"/>
            <a:r>
              <a:rPr lang="en-US" sz="2000" dirty="0"/>
              <a:t>Reduce power consumption </a:t>
            </a:r>
          </a:p>
          <a:p>
            <a:pPr lvl="3"/>
            <a:r>
              <a:rPr lang="en-US" sz="2000" dirty="0"/>
              <a:t>Reduce footprint </a:t>
            </a:r>
          </a:p>
          <a:p>
            <a:pPr lvl="2"/>
            <a:endParaRPr lang="en-US" sz="1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E943A22-1171-E601-56DE-95F53C1471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Week 14-15 Literature Review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F519E3-30F8-F0B4-F50C-FB2ECBABF2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2BD91-2AE8-487A-BD5C-78BC9B3F7C4B}" type="datetime1">
              <a:rPr lang="en-US" smtClean="0"/>
              <a:t>11/14/2024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0D0886-DB1A-121E-E554-5C7AECF160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19102-4CE5-EC50-78D8-7F50136309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7313F-D866-4554-955F-25FA0D5B908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4366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AC4A47EB-C204-E314-03F2-BE26255422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C9E5547D-28DE-21E0-DB8F-19A528ADA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</a:t>
            </a:r>
            <a:r>
              <a:rPr lang="en-US" altLang="zh-CN" dirty="0"/>
              <a:t>utline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FCCF75-0E58-3332-B9AE-459230588EA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</p:spPr>
        <p:txBody>
          <a:bodyPr/>
          <a:lstStyle/>
          <a:p>
            <a:fld id="{5C914FEA-A00B-4EE3-9815-260C78B275ED}" type="datetime1">
              <a:rPr lang="en-US" smtClean="0"/>
              <a:t>11/14/2024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0FFF3D-C41C-0B40-BF6F-143953FD2F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371A97-8406-1923-ABE2-D29DFE1887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/>
          <a:lstStyle/>
          <a:p>
            <a:fld id="{2697313F-D866-4554-955F-25FA0D5B9080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76731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6EB5EAB9-8DEF-2D12-37F2-22C55C700DE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50825" y="1389063"/>
                <a:ext cx="8642350" cy="4967287"/>
              </a:xfrm>
            </p:spPr>
            <p:txBody>
              <a:bodyPr/>
              <a:lstStyle/>
              <a:p>
                <a:pPr marL="0" marR="0" lvl="0" indent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b="1" kern="100" dirty="0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Advantage: </a:t>
                </a:r>
                <a:r>
                  <a:rPr lang="en-US" sz="1800" kern="100" dirty="0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Scaling</a:t>
                </a:r>
                <a:r>
                  <a:rPr lang="en-US" sz="1800" b="1" kern="100" dirty="0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</a:p>
              <a:p>
                <a:pPr marL="0" marR="0" lvl="0" indent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b="1" kern="100" dirty="0"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Disadvantage: </a:t>
                </a:r>
                <a:r>
                  <a:rPr lang="en-US" sz="1800" kern="100" dirty="0"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bulky</a:t>
                </a:r>
                <a:r>
                  <a:rPr lang="en-US" sz="1800" b="1" kern="100" dirty="0"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, </a:t>
                </a:r>
                <a:r>
                  <a:rPr lang="en-US" sz="1800" kern="100" dirty="0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amplitude homogeneity </a:t>
                </a:r>
                <a:r>
                  <a:rPr lang="en-US" sz="1800" kern="100" dirty="0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  <a:sym typeface="Wingdings" panose="05000000000000000000" pitchFamily="2" charset="2"/>
                  </a:rPr>
                  <a:t> error correction through optimization of model with external magnetic field and addition of noise</a:t>
                </a:r>
                <a:endParaRPr lang="en-US" sz="1800" b="1" kern="100" dirty="0">
                  <a:effectLst/>
                  <a:latin typeface="Aptos" panose="020B0004020202020204" pitchFamily="34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pPr marL="0" marR="0" lvl="0" indent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b="1" kern="100" dirty="0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NTT G</a:t>
                </a:r>
                <a:r>
                  <a:rPr lang="en-US" altLang="zh-CN" sz="1800" b="1" kern="100" dirty="0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roup</a:t>
                </a:r>
                <a:endParaRPr lang="en-US" sz="1800" b="1" kern="100" dirty="0">
                  <a:effectLst/>
                  <a:latin typeface="Aptos" panose="020B0004020202020204" pitchFamily="34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pPr marR="0" lv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800" u="sng" kern="100" dirty="0">
                    <a:solidFill>
                      <a:srgbClr val="467886"/>
                    </a:solidFill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  <a:hlinkClick r:id="rId2"/>
                  </a:rPr>
                  <a:t>Simulating </a:t>
                </a:r>
                <a:r>
                  <a:rPr lang="en-US" sz="1800" u="sng" kern="100" dirty="0" err="1">
                    <a:solidFill>
                      <a:srgbClr val="467886"/>
                    </a:solidFill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  <a:hlinkClick r:id="rId2"/>
                  </a:rPr>
                  <a:t>Ising</a:t>
                </a:r>
                <a:r>
                  <a:rPr lang="en-US" sz="1800" u="sng" kern="100" dirty="0">
                    <a:solidFill>
                      <a:srgbClr val="467886"/>
                    </a:solidFill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  <a:hlinkClick r:id="rId2"/>
                  </a:rPr>
                  <a:t> spins in external magnetic fields with a network of degenerate optical parametric oscillators</a:t>
                </a:r>
                <a:r>
                  <a:rPr lang="en-US" sz="1800" kern="100" dirty="0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(2020) : model with external field </a:t>
                </a:r>
              </a:p>
              <a:p>
                <a:pPr>
                  <a:lnSpc>
                    <a:spcPct val="115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sz="1800" u="sng" kern="100" dirty="0">
                    <a:solidFill>
                      <a:srgbClr val="467886"/>
                    </a:solidFill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  <a:hlinkClick r:id="rId3"/>
                  </a:rPr>
                  <a:t>100,000-spin coherent </a:t>
                </a:r>
                <a:r>
                  <a:rPr lang="en-US" sz="1800" u="sng" kern="100" dirty="0" err="1">
                    <a:solidFill>
                      <a:srgbClr val="467886"/>
                    </a:solidFill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  <a:hlinkClick r:id="rId3"/>
                  </a:rPr>
                  <a:t>Ising</a:t>
                </a:r>
                <a:r>
                  <a:rPr lang="en-US" sz="1800" u="sng" kern="100" dirty="0">
                    <a:solidFill>
                      <a:srgbClr val="467886"/>
                    </a:solidFill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  <a:hlinkClick r:id="rId3"/>
                  </a:rPr>
                  <a:t> machine</a:t>
                </a:r>
                <a:r>
                  <a:rPr lang="en-US" sz="1800" kern="100" dirty="0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(2021): scaling with time multiplexing </a:t>
                </a:r>
              </a:p>
              <a:p>
                <a:pPr marL="0" indent="0">
                  <a:lnSpc>
                    <a:spcPct val="115000"/>
                  </a:lnSpc>
                  <a:spcBef>
                    <a:spcPts val="0"/>
                  </a:spcBef>
                  <a:spcAft>
                    <a:spcPts val="800"/>
                  </a:spcAft>
                  <a:buNone/>
                </a:pPr>
                <a:r>
                  <a:rPr lang="en-US" sz="1800" b="1" kern="100" dirty="0"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Yamamoto G</a:t>
                </a:r>
                <a:r>
                  <a:rPr lang="en-US" altLang="zh-CN" sz="1800" b="1" kern="100" dirty="0"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roup</a:t>
                </a:r>
                <a:endParaRPr lang="en-US" sz="1800" b="1" kern="100" dirty="0">
                  <a:latin typeface="Aptos" panose="020B0004020202020204" pitchFamily="34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15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sz="1800" u="sng" kern="100" dirty="0">
                    <a:solidFill>
                      <a:srgbClr val="467886"/>
                    </a:solidFill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  <a:hlinkClick r:id="rId4"/>
                  </a:rPr>
                  <a:t>Effect of Coupling Discretization on Coherent-</a:t>
                </a:r>
                <a:r>
                  <a:rPr lang="en-US" sz="1800" u="sng" kern="100" dirty="0" err="1">
                    <a:solidFill>
                      <a:srgbClr val="467886"/>
                    </a:solidFill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  <a:hlinkClick r:id="rId4"/>
                  </a:rPr>
                  <a:t>Ising</a:t>
                </a:r>
                <a:r>
                  <a:rPr lang="en-US" sz="1800" u="sng" kern="100" dirty="0">
                    <a:solidFill>
                      <a:srgbClr val="467886"/>
                    </a:solidFill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  <a:hlinkClick r:id="rId4"/>
                  </a:rPr>
                  <a:t>-Machine-Implemented Hopfield Model</a:t>
                </a:r>
                <a:r>
                  <a:rPr lang="en-US" sz="1800" kern="100" dirty="0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(2023):</a:t>
                </a:r>
                <a:r>
                  <a:rPr lang="zh-CN" altLang="en-US" sz="1800" kern="100" dirty="0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en-US" sz="1800" kern="100" dirty="0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reduce the number of bits of coupling strength</a:t>
                </a:r>
              </a:p>
              <a:p>
                <a:pPr marL="0" marR="0" lvl="0" indent="0">
                  <a:lnSpc>
                    <a:spcPct val="115000"/>
                  </a:lnSpc>
                  <a:spcBef>
                    <a:spcPts val="0"/>
                  </a:spcBef>
                  <a:spcAft>
                    <a:spcPts val="800"/>
                  </a:spcAft>
                  <a:buNone/>
                </a:pPr>
                <a:r>
                  <a:rPr lang="en-US" sz="1800" b="1" kern="100" dirty="0"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Yamamoto, NTT and </a:t>
                </a:r>
                <a:r>
                  <a:rPr lang="en-US" sz="1800" b="1" kern="100" dirty="0" err="1"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Standford</a:t>
                </a:r>
                <a:r>
                  <a:rPr lang="en-US" sz="1800" b="1" kern="100" dirty="0"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</a:p>
              <a:p>
                <a:pPr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800" u="sng" kern="100" dirty="0">
                    <a:solidFill>
                      <a:srgbClr val="467886"/>
                    </a:solidFill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  <a:hlinkClick r:id="rId5"/>
                  </a:rPr>
                  <a:t>Skew-Gaussian model of small-photon-number coherent </a:t>
                </a:r>
                <a:r>
                  <a:rPr lang="en-US" sz="1800" u="sng" kern="100" dirty="0" err="1">
                    <a:solidFill>
                      <a:srgbClr val="467886"/>
                    </a:solidFill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  <a:hlinkClick r:id="rId5"/>
                  </a:rPr>
                  <a:t>Ising</a:t>
                </a:r>
                <a:r>
                  <a:rPr lang="en-US" sz="1800" u="sng" kern="100" dirty="0">
                    <a:solidFill>
                      <a:srgbClr val="467886"/>
                    </a:solidFill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  <a:hlinkClick r:id="rId5"/>
                  </a:rPr>
                  <a:t> machines</a:t>
                </a:r>
                <a:r>
                  <a:rPr lang="en-US" sz="1800" kern="100" dirty="0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(2024): control of amplitude homogeneity,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smtClean="0">
                            <a:solidFill>
                              <a:srgbClr val="836967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smtClean="0">
                            <a:effectLst/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d>
                          <m:dPr>
                            <m:ctrlPr>
                              <a:rPr lang="en-US" sz="1800" i="1" smtClean="0">
                                <a:solidFill>
                                  <a:srgbClr val="836967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0" smtClean="0">
                                <a:effectLst/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sz="1800" dirty="0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DOPOs + two third-order fluctuation products </a:t>
                </a:r>
                <a:endParaRPr lang="en-US" sz="1800" kern="100" dirty="0">
                  <a:effectLst/>
                  <a:latin typeface="Aptos" panose="020B0004020202020204" pitchFamily="34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15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endParaRPr lang="en-US" sz="1800" b="1" kern="100" dirty="0">
                  <a:latin typeface="Aptos" panose="020B0004020202020204" pitchFamily="34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15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endParaRPr lang="en-US" sz="1800" b="1" kern="100" dirty="0">
                  <a:latin typeface="Aptos" panose="020B0004020202020204" pitchFamily="34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pPr marL="0" marR="0" lvl="0" indent="0">
                  <a:lnSpc>
                    <a:spcPct val="115000"/>
                  </a:lnSpc>
                  <a:spcBef>
                    <a:spcPts val="0"/>
                  </a:spcBef>
                  <a:spcAft>
                    <a:spcPts val="800"/>
                  </a:spcAft>
                  <a:buNone/>
                </a:pPr>
                <a:endParaRPr lang="en-US" sz="1800" kern="100" dirty="0">
                  <a:effectLst/>
                  <a:latin typeface="Aptos" panose="020B0004020202020204" pitchFamily="34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15000"/>
                  </a:lnSpc>
                  <a:spcBef>
                    <a:spcPts val="0"/>
                  </a:spcBef>
                  <a:spcAft>
                    <a:spcPts val="800"/>
                  </a:spcAft>
                  <a:buNone/>
                </a:pPr>
                <a:endParaRPr lang="en-US" sz="1800" b="1" kern="100" dirty="0">
                  <a:latin typeface="Aptos" panose="020B0004020202020204" pitchFamily="34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pPr marL="0" marR="0" lvl="0" indent="0">
                  <a:lnSpc>
                    <a:spcPct val="115000"/>
                  </a:lnSpc>
                  <a:spcBef>
                    <a:spcPts val="0"/>
                  </a:spcBef>
                  <a:spcAft>
                    <a:spcPts val="800"/>
                  </a:spcAft>
                  <a:buNone/>
                </a:pPr>
                <a:endParaRPr lang="en-US" sz="1800" kern="100" dirty="0">
                  <a:effectLst/>
                  <a:latin typeface="Aptos" panose="020B0004020202020204" pitchFamily="34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6EB5EAB9-8DEF-2D12-37F2-22C55C700DE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0825" y="1389063"/>
                <a:ext cx="8642350" cy="4967287"/>
              </a:xfrm>
              <a:blipFill>
                <a:blip r:embed="rId6"/>
                <a:stretch>
                  <a:fillRect l="-1622" t="-123" r="-917" b="-11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786ADAA7-7199-17BC-746B-AA5AB1955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DOPO Based CIM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43FF1E-33C8-875F-BD5A-6F2FFE4D99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2BD91-2AE8-487A-BD5C-78BC9B3F7C4B}" type="datetime1">
              <a:rPr lang="en-US" smtClean="0"/>
              <a:t>11/14/2024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CCB2F7-2756-3C53-CA13-CF331292AB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EF37FC-3955-42CF-8B1B-C2275A39A7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7313F-D866-4554-955F-25FA0D5B908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3064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0F181636-F5E1-6E0D-4866-B8CB566E34D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marR="0" lvl="0" indent="0">
                  <a:lnSpc>
                    <a:spcPct val="115000"/>
                  </a:lnSpc>
                  <a:spcBef>
                    <a:spcPts val="0"/>
                  </a:spcBef>
                  <a:spcAft>
                    <a:spcPts val="800"/>
                  </a:spcAft>
                  <a:buNone/>
                </a:pPr>
                <a:r>
                  <a:rPr lang="en-US" sz="1800" b="1" kern="100" dirty="0"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Yamamoto, NTT and </a:t>
                </a:r>
                <a:r>
                  <a:rPr lang="en-US" sz="1800" b="1" kern="100" dirty="0" err="1"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Standford</a:t>
                </a:r>
                <a:r>
                  <a:rPr lang="en-US" sz="1800" b="1" kern="100" dirty="0"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</a:p>
              <a:p>
                <a:pPr>
                  <a:lnSpc>
                    <a:spcPct val="115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sz="1800" u="sng" kern="100" dirty="0">
                    <a:solidFill>
                      <a:srgbClr val="467886"/>
                    </a:solidFill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  <a:hlinkClick r:id="rId2"/>
                  </a:rPr>
                  <a:t>Mean-field coherent </a:t>
                </a:r>
                <a:r>
                  <a:rPr lang="en-US" sz="1800" u="sng" kern="100" dirty="0" err="1">
                    <a:solidFill>
                      <a:srgbClr val="467886"/>
                    </a:solidFill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  <a:hlinkClick r:id="rId2"/>
                  </a:rPr>
                  <a:t>Ising</a:t>
                </a:r>
                <a:r>
                  <a:rPr lang="en-US" sz="1800" u="sng" kern="100" dirty="0">
                    <a:solidFill>
                      <a:srgbClr val="467886"/>
                    </a:solidFill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  <a:hlinkClick r:id="rId2"/>
                  </a:rPr>
                  <a:t> machines with artificial Zeeman terms</a:t>
                </a:r>
                <a:r>
                  <a:rPr lang="en-US" sz="1800" kern="100" dirty="0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(2023): </a:t>
                </a:r>
                <a:r>
                  <a:rPr lang="en-US" sz="1800" dirty="0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implementation of Zeeman terms (external magnetic field) within Mean-Field CIM (MF-CIM) models, improving performance of </a:t>
                </a:r>
                <a:r>
                  <a:rPr lang="en-US" sz="1800" kern="100" dirty="0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CIM with chaotic amplitude control in 2022 (Control of amplitude homogeneity in coherent </a:t>
                </a:r>
                <a:r>
                  <a:rPr lang="en-US" sz="1800" kern="100" dirty="0" err="1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ising</a:t>
                </a:r>
                <a:r>
                  <a:rPr lang="en-US" sz="1800" kern="100" dirty="0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machines with artificial </a:t>
                </a:r>
                <a:r>
                  <a:rPr lang="en-US" sz="1800" kern="100" dirty="0" err="1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zeeman</a:t>
                </a:r>
                <a:r>
                  <a:rPr lang="en-US" sz="1800" kern="100" dirty="0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terms (2022)). </a:t>
                </a:r>
                <a:endParaRPr lang="en-US" sz="1800" u="sng" kern="100" dirty="0">
                  <a:solidFill>
                    <a:srgbClr val="467886"/>
                  </a:solidFill>
                  <a:effectLst/>
                  <a:latin typeface="Aptos" panose="020B0004020202020204" pitchFamily="34" charset="0"/>
                  <a:ea typeface="DengXian" panose="02010600030101010101" pitchFamily="2" charset="-122"/>
                  <a:cs typeface="Times New Roman" panose="02020603050405020304" pitchFamily="18" charset="0"/>
                  <a:hlinkClick r:id="rId3"/>
                </a:endParaRPr>
              </a:p>
              <a:p>
                <a:pPr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800" u="sng" kern="100" dirty="0">
                    <a:solidFill>
                      <a:srgbClr val="467886"/>
                    </a:solidFill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  <a:hlinkClick r:id="rId3"/>
                  </a:rPr>
                  <a:t>Skew-Gaussian model of small-photon-number coherent </a:t>
                </a:r>
                <a:r>
                  <a:rPr lang="en-US" sz="1800" u="sng" kern="100" dirty="0" err="1">
                    <a:solidFill>
                      <a:srgbClr val="467886"/>
                    </a:solidFill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  <a:hlinkClick r:id="rId3"/>
                  </a:rPr>
                  <a:t>Ising</a:t>
                </a:r>
                <a:r>
                  <a:rPr lang="en-US" sz="1800" u="sng" kern="100" dirty="0">
                    <a:solidFill>
                      <a:srgbClr val="467886"/>
                    </a:solidFill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  <a:hlinkClick r:id="rId3"/>
                  </a:rPr>
                  <a:t> machines</a:t>
                </a:r>
                <a:r>
                  <a:rPr lang="en-US" sz="1800" kern="100" dirty="0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(2024): control of amplitude homogeneity,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smtClean="0">
                            <a:solidFill>
                              <a:srgbClr val="836967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smtClean="0">
                            <a:effectLst/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d>
                          <m:dPr>
                            <m:ctrlPr>
                              <a:rPr lang="en-US" sz="1800" i="1" smtClean="0">
                                <a:solidFill>
                                  <a:srgbClr val="836967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0" smtClean="0">
                                <a:effectLst/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sz="1800" dirty="0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DOPOs + two third-order fluctuation products </a:t>
                </a:r>
                <a:endParaRPr lang="en-US" sz="1800" kern="100" dirty="0">
                  <a:effectLst/>
                  <a:latin typeface="Aptos" panose="020B0004020202020204" pitchFamily="34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800" u="sng" kern="100" dirty="0">
                    <a:solidFill>
                      <a:srgbClr val="467886"/>
                    </a:solidFill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  <a:hlinkClick r:id="rId4"/>
                  </a:rPr>
                  <a:t>Dynamic Anisotropic Smoothing for Noisy Derivative-Free Optimization</a:t>
                </a:r>
                <a:r>
                  <a:rPr lang="en-US" sz="1800" kern="100" dirty="0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(2024) : improve tunning of parameters in CIM with chaotic amplitude control ((</a:t>
                </a:r>
                <a:r>
                  <a:rPr lang="en-US" sz="1800" kern="100" dirty="0" err="1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Leleu</a:t>
                </a:r>
                <a:r>
                  <a:rPr lang="en-US" sz="1800" kern="100" dirty="0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et al., 2019) using </a:t>
                </a:r>
                <a:r>
                  <a:rPr lang="en-US" sz="1800" dirty="0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DAS (dynamic anisotropic smoothing) algorithm, which is used for derivative-free optimization.</a:t>
                </a:r>
              </a:p>
              <a:p>
                <a:pPr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</a:pPr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0F181636-F5E1-6E0D-4866-B8CB566E34D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5"/>
                <a:stretch>
                  <a:fillRect l="-16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594CC708-A0D4-1FAE-ACFE-5B332DAF9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84BCCE-917E-ED8B-F4C2-2B3CD8C849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2BD91-2AE8-487A-BD5C-78BC9B3F7C4B}" type="datetime1">
              <a:rPr lang="en-US" smtClean="0"/>
              <a:t>11/14/2024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68BFC8-3669-D4EA-206C-227BDD946A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955807-5AEC-BB07-372D-C9623DE54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7313F-D866-4554-955F-25FA0D5B908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7215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CFC5609-B775-C784-74A9-F5F6043539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800" b="1" kern="100" dirty="0">
                <a:solidFill>
                  <a:srgbClr val="070064"/>
                </a:solidFill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Advantages: </a:t>
            </a:r>
            <a:r>
              <a:rPr lang="en-US" sz="1800" kern="100" dirty="0">
                <a:solidFill>
                  <a:srgbClr val="070064"/>
                </a:solidFill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fast, low cost, mitigating amplitude inhomogeneity, compact</a:t>
            </a:r>
          </a:p>
          <a:p>
            <a:pPr marL="0" indent="0">
              <a:buNone/>
            </a:pPr>
            <a:r>
              <a:rPr lang="en-US" sz="1800" b="1" kern="100" dirty="0">
                <a:solidFill>
                  <a:srgbClr val="070064"/>
                </a:solidFill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Disadvantages: </a:t>
            </a:r>
            <a:r>
              <a:rPr lang="en-US" sz="1800" kern="100" dirty="0">
                <a:solidFill>
                  <a:srgbClr val="070064"/>
                </a:solidFill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periodic transfer function due to the Mach-Zehnder interferometer is an approximation of CIM polynomial model </a:t>
            </a:r>
          </a:p>
          <a:p>
            <a:pPr marL="0" indent="0">
              <a:buNone/>
            </a:pPr>
            <a:r>
              <a:rPr lang="en-US" sz="1800" b="1" kern="100" dirty="0">
                <a:solidFill>
                  <a:srgbClr val="070064"/>
                </a:solidFill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Applied Physics Research Group, Vrije Universiteit Brussel (VUB)</a:t>
            </a:r>
            <a:endParaRPr lang="en-US" sz="1800" u="sng" kern="100" dirty="0">
              <a:solidFill>
                <a:srgbClr val="467886"/>
              </a:solidFill>
              <a:effectLst/>
              <a:latin typeface="Aptos" panose="020B0004020202020204" pitchFamily="34" charset="0"/>
              <a:ea typeface="DengXian" panose="02010600030101010101" pitchFamily="2" charset="-122"/>
              <a:cs typeface="Times New Roman" panose="02020603050405020304" pitchFamily="18" charset="0"/>
              <a:hlinkClick r:id="rId2"/>
            </a:endParaRPr>
          </a:p>
          <a:p>
            <a:r>
              <a:rPr lang="en-US" sz="1600" u="sng" kern="100" dirty="0">
                <a:solidFill>
                  <a:srgbClr val="467886"/>
                </a:solidFill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  <a:hlinkClick r:id="rId2"/>
              </a:rPr>
              <a:t>A poor man’s coherent </a:t>
            </a:r>
            <a:r>
              <a:rPr lang="en-US" sz="1600" u="sng" kern="100" dirty="0" err="1">
                <a:solidFill>
                  <a:srgbClr val="467886"/>
                </a:solidFill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  <a:hlinkClick r:id="rId2"/>
              </a:rPr>
              <a:t>Ising</a:t>
            </a:r>
            <a:r>
              <a:rPr lang="en-US" sz="1600" u="sng" kern="100" dirty="0">
                <a:solidFill>
                  <a:srgbClr val="467886"/>
                </a:solidFill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  <a:hlinkClick r:id="rId2"/>
              </a:rPr>
              <a:t> machine based on opto-electronic feedback systems for solving optimization problems</a:t>
            </a:r>
            <a:r>
              <a:rPr lang="en-US" sz="16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(2019)</a:t>
            </a:r>
          </a:p>
          <a:p>
            <a:pPr marL="0" marR="0" indent="0">
              <a:lnSpc>
                <a:spcPct val="115000"/>
              </a:lnSpc>
              <a:buNone/>
            </a:pPr>
            <a:r>
              <a:rPr lang="en-US" sz="1800" b="1" kern="100" dirty="0">
                <a:solidFill>
                  <a:srgbClr val="070064"/>
                </a:solidFill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Hewlett Packard Labs (HP Labs), Belgium </a:t>
            </a:r>
          </a:p>
          <a:p>
            <a:pPr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u="sng" kern="100" dirty="0">
                <a:solidFill>
                  <a:srgbClr val="467886"/>
                </a:solidFill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  <a:hlinkClick r:id="rId3"/>
              </a:rPr>
              <a:t>Tunable coherent </a:t>
            </a:r>
            <a:r>
              <a:rPr lang="en-US" sz="1600" u="sng" kern="100" dirty="0" err="1">
                <a:solidFill>
                  <a:srgbClr val="467886"/>
                </a:solidFill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  <a:hlinkClick r:id="rId3"/>
              </a:rPr>
              <a:t>Ising</a:t>
            </a:r>
            <a:r>
              <a:rPr lang="en-US" sz="1600" u="sng" kern="100" dirty="0">
                <a:solidFill>
                  <a:srgbClr val="467886"/>
                </a:solidFill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  <a:hlinkClick r:id="rId3"/>
              </a:rPr>
              <a:t> machines with fifth-order nonlinearity</a:t>
            </a:r>
            <a:r>
              <a:rPr lang="en-US" sz="16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(2024): a fifth-order nonlinearity to have more hyperparameters and a large noise regime to facilitate exploration</a:t>
            </a:r>
          </a:p>
          <a:p>
            <a:pPr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u="sng" kern="100" dirty="0">
                <a:solidFill>
                  <a:srgbClr val="467886"/>
                </a:solidFill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Integrated Coherent </a:t>
            </a:r>
            <a:r>
              <a:rPr lang="en-US" sz="1600" u="sng" kern="100" dirty="0" err="1">
                <a:solidFill>
                  <a:srgbClr val="467886"/>
                </a:solidFill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Ising</a:t>
            </a:r>
            <a:r>
              <a:rPr lang="en-US" sz="1600" u="sng" kern="100" dirty="0">
                <a:solidFill>
                  <a:srgbClr val="467886"/>
                </a:solidFill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Machines Based on Self-Phase Modulation in </a:t>
            </a:r>
            <a:r>
              <a:rPr lang="en-US" sz="1600" u="sng" kern="100" dirty="0" err="1">
                <a:solidFill>
                  <a:srgbClr val="467886"/>
                </a:solidFill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Microring</a:t>
            </a:r>
            <a:r>
              <a:rPr lang="en-US" sz="1600" u="sng" kern="100" dirty="0">
                <a:solidFill>
                  <a:srgbClr val="467886"/>
                </a:solidFill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Resonators (2019)</a:t>
            </a:r>
            <a:endParaRPr lang="en-US" sz="1600" kern="100" dirty="0">
              <a:effectLst/>
              <a:latin typeface="Aptos" panose="020B000402020202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kern="100" dirty="0"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VUB + HP Labs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u="sng" kern="100" dirty="0">
                <a:solidFill>
                  <a:srgbClr val="467886"/>
                </a:solidFill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  <a:hlinkClick r:id="rId4"/>
              </a:rPr>
              <a:t>Order-of-magnitude differences in computational performance of analog </a:t>
            </a:r>
            <a:r>
              <a:rPr lang="en-US" sz="1600" u="sng" kern="100" dirty="0" err="1">
                <a:solidFill>
                  <a:srgbClr val="467886"/>
                </a:solidFill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  <a:hlinkClick r:id="rId4"/>
              </a:rPr>
              <a:t>Ising</a:t>
            </a:r>
            <a:r>
              <a:rPr lang="en-US" sz="1600" u="sng" kern="100" dirty="0">
                <a:solidFill>
                  <a:srgbClr val="467886"/>
                </a:solidFill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  <a:hlinkClick r:id="rId4"/>
              </a:rPr>
              <a:t> machines induced by the choice of nonlinearity</a:t>
            </a:r>
            <a:r>
              <a:rPr lang="en-US" sz="16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(2021): higher order helps solve optimization problems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u="sng" kern="100" dirty="0">
                <a:solidFill>
                  <a:srgbClr val="467886"/>
                </a:solidFill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  <a:hlinkClick r:id="rId5"/>
              </a:rPr>
              <a:t>Compact and inexpensive photonic </a:t>
            </a:r>
            <a:r>
              <a:rPr lang="en-US" sz="1600" u="sng" kern="100" dirty="0" err="1">
                <a:solidFill>
                  <a:srgbClr val="467886"/>
                </a:solidFill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  <a:hlinkClick r:id="rId5"/>
              </a:rPr>
              <a:t>Ising</a:t>
            </a:r>
            <a:r>
              <a:rPr lang="en-US" sz="1600" u="sng" kern="100" dirty="0">
                <a:solidFill>
                  <a:srgbClr val="467886"/>
                </a:solidFill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  <a:hlinkClick r:id="rId5"/>
              </a:rPr>
              <a:t> machines based on optoelectronic oscillators</a:t>
            </a:r>
            <a:r>
              <a:rPr lang="en-US" sz="16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(2021): comparison of OEO-based and DOPO-based </a:t>
            </a:r>
            <a:r>
              <a:rPr lang="en-US" sz="1600" kern="100" dirty="0" err="1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Ising</a:t>
            </a:r>
            <a:r>
              <a:rPr lang="en-US" sz="16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machines</a:t>
            </a:r>
          </a:p>
          <a:p>
            <a:pPr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endParaRPr lang="en-US" sz="1800" kern="100" dirty="0">
              <a:effectLst/>
              <a:latin typeface="Aptos" panose="020B000402020202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600" kern="100" dirty="0">
              <a:effectLst/>
              <a:latin typeface="Aptos" panose="020B000402020202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79C09C7-4D33-1BE2-F355-CC9B07D2B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824" y="149225"/>
            <a:ext cx="7484253" cy="647700"/>
          </a:xfrm>
        </p:spPr>
        <p:txBody>
          <a:bodyPr/>
          <a:lstStyle/>
          <a:p>
            <a:r>
              <a:rPr lang="en-US" sz="2400" dirty="0"/>
              <a:t>Opto-electronic Oscillator (OEO) Based </a:t>
            </a:r>
            <a:r>
              <a:rPr lang="en-US" sz="2400" dirty="0" err="1"/>
              <a:t>Ising</a:t>
            </a:r>
            <a:r>
              <a:rPr lang="en-US" sz="2400" dirty="0"/>
              <a:t> Machine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E75D0A-8EC1-EB20-B087-0531A0D2A4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2BD91-2AE8-487A-BD5C-78BC9B3F7C4B}" type="datetime1">
              <a:rPr lang="en-US" smtClean="0"/>
              <a:t>11/14/2024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5ED5FA-ACAA-154C-7839-87E277382B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324053-B106-452D-E424-4E050A7E61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7313F-D866-4554-955F-25FA0D5B908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7443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7B85E8E-4B30-7F2E-ED4B-964A878F2E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indent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800" b="1" kern="100" dirty="0">
                <a:solidFill>
                  <a:srgbClr val="070064"/>
                </a:solidFill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Columbia University + Cornell University</a:t>
            </a:r>
            <a:endParaRPr lang="en-US" sz="1800" kern="100" dirty="0">
              <a:solidFill>
                <a:srgbClr val="070064"/>
              </a:solidFill>
              <a:effectLst/>
              <a:latin typeface="Aptos" panose="020B000402020202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u="sng" kern="100" dirty="0">
                <a:solidFill>
                  <a:srgbClr val="467886"/>
                </a:solidFill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  <a:hlinkClick r:id="rId2"/>
              </a:rPr>
              <a:t>Demonstration of chip-based coupled degenerate optical parametric oscillators for realizing a nanophotonic spin-glass</a:t>
            </a:r>
            <a:r>
              <a:rPr lang="en-US" sz="18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(2020)</a:t>
            </a:r>
          </a:p>
          <a:p>
            <a:pPr marL="0" marR="0" indent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800" b="1" kern="100" dirty="0">
                <a:solidFill>
                  <a:srgbClr val="070064"/>
                </a:solidFill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Korea Advanced Institute of Science and Technology, KAIST + Daegu-</a:t>
            </a:r>
            <a:r>
              <a:rPr lang="en-US" sz="1800" b="1" kern="100" dirty="0" err="1">
                <a:solidFill>
                  <a:srgbClr val="070064"/>
                </a:solidFill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Gyeongbuk</a:t>
            </a:r>
            <a:r>
              <a:rPr lang="en-US" sz="1800" b="1" kern="100" dirty="0">
                <a:solidFill>
                  <a:srgbClr val="070064"/>
                </a:solidFill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Institute of Science and Technology, DGIST, Korea</a:t>
            </a:r>
            <a:endParaRPr lang="en-US" sz="1800" kern="100" dirty="0">
              <a:solidFill>
                <a:srgbClr val="070064"/>
              </a:solidFill>
              <a:effectLst/>
              <a:latin typeface="Aptos" panose="020B000402020202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u="sng" kern="100" dirty="0">
                <a:solidFill>
                  <a:srgbClr val="467886"/>
                </a:solidFill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  <a:hlinkClick r:id="rId3"/>
              </a:rPr>
              <a:t>Low Power Coherent </a:t>
            </a:r>
            <a:r>
              <a:rPr lang="en-US" sz="1800" u="sng" kern="100" dirty="0" err="1">
                <a:solidFill>
                  <a:srgbClr val="467886"/>
                </a:solidFill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  <a:hlinkClick r:id="rId3"/>
              </a:rPr>
              <a:t>Ising</a:t>
            </a:r>
            <a:r>
              <a:rPr lang="en-US" sz="1800" u="sng" kern="100" dirty="0">
                <a:solidFill>
                  <a:srgbClr val="467886"/>
                </a:solidFill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  <a:hlinkClick r:id="rId3"/>
              </a:rPr>
              <a:t> Machine Based on Mechanical Kerr Nonlinearity</a:t>
            </a:r>
            <a:r>
              <a:rPr lang="en-US" sz="18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(2023)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0E9A47B-38CC-B10A-91AB-3CDE3DF438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Integrated Kerr </a:t>
            </a:r>
            <a:r>
              <a:rPr lang="en-US" dirty="0" err="1"/>
              <a:t>Ising</a:t>
            </a:r>
            <a:r>
              <a:rPr lang="en-US" dirty="0"/>
              <a:t> Machines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DA6AA7-9353-4B1A-018E-DAF767FDE4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2BD91-2AE8-487A-BD5C-78BC9B3F7C4B}" type="datetime1">
              <a:rPr lang="en-US" smtClean="0"/>
              <a:t>11/14/2024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88784-74C5-A3CF-6812-B3D0E4D26A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FCB801-75CA-FC75-1EBD-62796DB57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7313F-D866-4554-955F-25FA0D5B908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6302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6664CC7-0E2B-C9E8-7253-2EF17B8878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Literature reading</a:t>
            </a:r>
          </a:p>
          <a:p>
            <a:pPr lvl="1"/>
            <a:r>
              <a:rPr lang="en-US" dirty="0"/>
              <a:t>On the modeling of thermal and free carrier nonlinearities in silicon-on-insulator </a:t>
            </a:r>
            <a:r>
              <a:rPr lang="en-US" dirty="0" err="1"/>
              <a:t>microring</a:t>
            </a:r>
            <a:r>
              <a:rPr lang="en-US" dirty="0"/>
              <a:t> resonators</a:t>
            </a:r>
          </a:p>
          <a:p>
            <a:pPr lvl="1"/>
            <a:r>
              <a:rPr lang="en-US" dirty="0"/>
              <a:t>Thermo-Optic </a:t>
            </a:r>
            <a:r>
              <a:rPr lang="en-US" altLang="zh-CN" dirty="0" err="1"/>
              <a:t>m</a:t>
            </a:r>
            <a:r>
              <a:rPr lang="en-US" dirty="0" err="1"/>
              <a:t>ultistability</a:t>
            </a:r>
            <a:r>
              <a:rPr lang="en-US" dirty="0"/>
              <a:t> and relaxation in silicon </a:t>
            </a:r>
            <a:r>
              <a:rPr lang="en-US" dirty="0" err="1"/>
              <a:t>microring</a:t>
            </a:r>
            <a:r>
              <a:rPr lang="en-US" dirty="0"/>
              <a:t> resonators with lateral diodes - Appendix B</a:t>
            </a:r>
          </a:p>
          <a:p>
            <a:pPr lvl="1"/>
            <a:r>
              <a:rPr lang="en-US" dirty="0"/>
              <a:t>Conditions for Parametric and Free-Carrier Oscillation in Silicon Ring Cavities - V</a:t>
            </a:r>
          </a:p>
          <a:p>
            <a:pPr lvl="1"/>
            <a:r>
              <a:rPr lang="en-US" dirty="0"/>
              <a:t>Measurement with Pump and probe technique, modelling with experimental modeling through fitting and finite-element model (FEM)</a:t>
            </a:r>
          </a:p>
          <a:p>
            <a:pPr lvl="1"/>
            <a:endParaRPr lang="en-US" dirty="0"/>
          </a:p>
          <a:p>
            <a:r>
              <a:rPr lang="de-DE" altLang="zh-CN" sz="2000" dirty="0"/>
              <a:t>Refractive index variation due to </a:t>
            </a:r>
          </a:p>
          <a:p>
            <a:pPr marL="0" indent="0">
              <a:buNone/>
            </a:pPr>
            <a:r>
              <a:rPr lang="zh-CN" altLang="en-US" sz="2000" dirty="0"/>
              <a:t>    → </a:t>
            </a:r>
            <a:r>
              <a:rPr lang="en-US" altLang="zh-CN" sz="2000" dirty="0"/>
              <a:t>free carrier dispersion (FCD) </a:t>
            </a:r>
            <a:r>
              <a:rPr lang="en-US" altLang="zh-CN" sz="2000" dirty="0">
                <a:sym typeface="Wingdings" panose="05000000000000000000" pitchFamily="2" charset="2"/>
              </a:rPr>
              <a:t> extra loss </a:t>
            </a:r>
            <a:endParaRPr lang="en-US" altLang="zh-CN" sz="2000" dirty="0"/>
          </a:p>
          <a:p>
            <a:pPr marL="0" indent="0">
              <a:buNone/>
            </a:pPr>
            <a:r>
              <a:rPr lang="en-US" altLang="zh-CN" sz="2000" dirty="0"/>
              <a:t>    </a:t>
            </a:r>
            <a:r>
              <a:rPr lang="zh-CN" altLang="en-US" sz="2000" dirty="0"/>
              <a:t>→ </a:t>
            </a:r>
            <a:r>
              <a:rPr lang="de-DE" altLang="zh-CN" sz="2000" dirty="0"/>
              <a:t>the </a:t>
            </a:r>
            <a:r>
              <a:rPr lang="en-US" altLang="zh-CN" sz="2000" dirty="0"/>
              <a:t>temperature variation (thermal-optic (TO))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A02AD15-BE9B-B79F-13FC-EA75B51B9E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</a:t>
            </a:r>
            <a:r>
              <a:rPr lang="en-US" altLang="zh-CN" dirty="0"/>
              <a:t>eek 16: Free Carrier and Thermal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81B8F4-801A-9AF8-13DA-238FBCF1A5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2BD91-2AE8-487A-BD5C-78BC9B3F7C4B}" type="datetime1">
              <a:rPr lang="en-US" smtClean="0"/>
              <a:t>11/14/2024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B1E76A-E0F9-E9B6-1B41-848B64A712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2B000B-0C35-A5BC-C931-43B24C56AF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7313F-D866-4554-955F-25FA0D5B908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0098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DEB2A44-C849-0EF8-79D7-181583D607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99892" y="1386583"/>
            <a:ext cx="3458058" cy="1409897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C183B44-C840-57ED-8D91-B8D371ECC6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824" y="149225"/>
            <a:ext cx="8131176" cy="647700"/>
          </a:xfrm>
        </p:spPr>
        <p:txBody>
          <a:bodyPr/>
          <a:lstStyle/>
          <a:p>
            <a:r>
              <a:rPr lang="en-US" sz="2500" dirty="0"/>
              <a:t>The Temporal Dynamics of SOI </a:t>
            </a:r>
            <a:r>
              <a:rPr lang="en-US" sz="2500" dirty="0" err="1"/>
              <a:t>M</a:t>
            </a:r>
            <a:r>
              <a:rPr lang="en-US" altLang="zh-CN" sz="2500" dirty="0" err="1"/>
              <a:t>icroresonator</a:t>
            </a:r>
            <a:r>
              <a:rPr lang="en-US" altLang="zh-CN" sz="2500" dirty="0"/>
              <a:t> </a:t>
            </a:r>
            <a:br>
              <a:rPr lang="en-US" altLang="zh-CN" sz="2500" dirty="0"/>
            </a:br>
            <a:r>
              <a:rPr lang="en-US" altLang="zh-CN" sz="2500" dirty="0"/>
              <a:t>Self-pulsing</a:t>
            </a:r>
            <a:endParaRPr lang="en-US" sz="25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832A02-BCBC-342F-5838-4D2A9C19D4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2BD91-2AE8-487A-BD5C-78BC9B3F7C4B}" type="datetime1">
              <a:rPr lang="en-US" smtClean="0"/>
              <a:t>11/14/2024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D50E58-92CC-C18F-7F90-212D2B3BAA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104AAD-59D4-BED4-4DDA-919006AB34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7313F-D866-4554-955F-25FA0D5B9080}" type="slidenum">
              <a:rPr lang="en-US" smtClean="0"/>
              <a:t>25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E2A9F0-2030-4826-E3F5-666636A84E3A}"/>
              </a:ext>
            </a:extLst>
          </p:cNvPr>
          <p:cNvSpPr txBox="1"/>
          <p:nvPr/>
        </p:nvSpPr>
        <p:spPr>
          <a:xfrm>
            <a:off x="136781" y="1562100"/>
            <a:ext cx="264848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dirty="0">
                <a:solidFill>
                  <a:srgbClr val="19375B"/>
                </a:solidFill>
              </a:rPr>
              <a:t>T</a:t>
            </a:r>
            <a:r>
              <a:rPr lang="en-US" altLang="zh-CN" sz="1600" b="0" dirty="0">
                <a:solidFill>
                  <a:srgbClr val="19375B"/>
                </a:solidFill>
              </a:rPr>
              <a:t>he internal energy of MR:</a:t>
            </a:r>
          </a:p>
          <a:p>
            <a:endParaRPr lang="en-US" sz="1600" dirty="0">
              <a:solidFill>
                <a:srgbClr val="19375B"/>
              </a:solidFill>
            </a:endParaRPr>
          </a:p>
          <a:p>
            <a:endParaRPr lang="en-US" sz="1600" dirty="0">
              <a:solidFill>
                <a:srgbClr val="19375B"/>
              </a:solidFill>
            </a:endParaRPr>
          </a:p>
          <a:p>
            <a:r>
              <a:rPr lang="en-US" sz="1600" b="0" dirty="0">
                <a:solidFill>
                  <a:srgbClr val="19375B"/>
                </a:solidFill>
              </a:rPr>
              <a:t>The free carrier population:</a:t>
            </a:r>
          </a:p>
          <a:p>
            <a:endParaRPr lang="en-US" sz="1600" dirty="0">
              <a:solidFill>
                <a:srgbClr val="19375B"/>
              </a:solidFill>
            </a:endParaRPr>
          </a:p>
          <a:p>
            <a:endParaRPr lang="en-US" sz="1600" dirty="0">
              <a:solidFill>
                <a:srgbClr val="19375B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3F3B405-A24C-69AD-E4D6-08F8691A49F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9280" b="60000"/>
          <a:stretch/>
        </p:blipFill>
        <p:spPr>
          <a:xfrm>
            <a:off x="160355" y="4651160"/>
            <a:ext cx="3396423" cy="800213"/>
          </a:xfrm>
          <a:prstGeom prst="rect">
            <a:avLst/>
          </a:prstGeom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B4EC97EC-CF65-3CCB-4F00-0E3CC7D91206}"/>
              </a:ext>
            </a:extLst>
          </p:cNvPr>
          <p:cNvSpPr/>
          <p:nvPr/>
        </p:nvSpPr>
        <p:spPr bwMode="auto">
          <a:xfrm>
            <a:off x="2856709" y="4978868"/>
            <a:ext cx="372266" cy="194049"/>
          </a:xfrm>
          <a:prstGeom prst="rightArrow">
            <a:avLst/>
          </a:prstGeom>
          <a:solidFill>
            <a:srgbClr val="333399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27" tIns="45714" rIns="91427" bIns="45714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  <a:buSzPct val="80000"/>
              <a:buFont typeface="Webdings" pitchFamily="18" charset="2"/>
              <a:buNone/>
              <a:tabLst/>
            </a:pPr>
            <a:endParaRPr kumimoji="0" lang="en-US" sz="2000" b="0" i="0" u="none" strike="noStrike" cap="none" normalizeH="0" baseline="0" dirty="0">
              <a:ln>
                <a:noFill/>
              </a:ln>
              <a:solidFill>
                <a:srgbClr val="003399"/>
              </a:solidFill>
              <a:effectLst/>
              <a:latin typeface="Arial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0D49665-F3F4-EE9D-7FBA-1AB699EAFD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8975" y="4695972"/>
            <a:ext cx="5353797" cy="80021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1DC7B74-E98D-A918-3638-BD448801C6F2}"/>
              </a:ext>
            </a:extLst>
          </p:cNvPr>
          <p:cNvSpPr txBox="1"/>
          <p:nvPr/>
        </p:nvSpPr>
        <p:spPr>
          <a:xfrm>
            <a:off x="160354" y="2943026"/>
            <a:ext cx="269635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 dirty="0">
                <a:solidFill>
                  <a:srgbClr val="19375B"/>
                </a:solidFill>
              </a:rPr>
              <a:t>The normalized resonance shift induced by </a:t>
            </a:r>
            <a:r>
              <a:rPr lang="en-US" altLang="zh-CN" sz="1600" b="0" dirty="0">
                <a:solidFill>
                  <a:srgbClr val="19375B"/>
                </a:solidFill>
              </a:rPr>
              <a:t>ΔT and ΔN</a:t>
            </a:r>
            <a:r>
              <a:rPr lang="en-US" sz="1600" b="0" dirty="0">
                <a:solidFill>
                  <a:srgbClr val="19375B"/>
                </a:solidFill>
              </a:rPr>
              <a:t>:</a:t>
            </a:r>
          </a:p>
          <a:p>
            <a:endParaRPr lang="en-US" sz="1600" b="0" dirty="0">
              <a:solidFill>
                <a:srgbClr val="19375B"/>
              </a:solidFill>
            </a:endParaRPr>
          </a:p>
          <a:p>
            <a:r>
              <a:rPr lang="en-US" sz="1600" b="0" dirty="0">
                <a:solidFill>
                  <a:srgbClr val="19375B"/>
                </a:solidFill>
              </a:rPr>
              <a:t>The </a:t>
            </a:r>
            <a:r>
              <a:rPr lang="en-US" altLang="zh-CN" sz="1600" b="0" dirty="0">
                <a:solidFill>
                  <a:srgbClr val="19375B"/>
                </a:solidFill>
              </a:rPr>
              <a:t>rate of int</a:t>
            </a:r>
            <a:r>
              <a:rPr lang="de-DE" altLang="zh-CN" sz="1600" b="0" dirty="0">
                <a:solidFill>
                  <a:srgbClr val="19375B"/>
                </a:solidFill>
              </a:rPr>
              <a:t>. and ext. </a:t>
            </a:r>
            <a:r>
              <a:rPr lang="en-US" altLang="zh-CN" sz="1600" b="0" dirty="0">
                <a:solidFill>
                  <a:srgbClr val="19375B"/>
                </a:solidFill>
              </a:rPr>
              <a:t>loss</a:t>
            </a:r>
            <a:r>
              <a:rPr lang="zh-CN" altLang="en-US" sz="1600" b="0" dirty="0">
                <a:solidFill>
                  <a:srgbClr val="19375B"/>
                </a:solidFill>
              </a:rPr>
              <a:t>：</a:t>
            </a:r>
            <a:endParaRPr lang="en-US" sz="1600" b="0" dirty="0">
              <a:solidFill>
                <a:srgbClr val="19375B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DA8E906-2EC4-C3B4-7B25-4CC3B24627B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0326"/>
          <a:stretch/>
        </p:blipFill>
        <p:spPr>
          <a:xfrm>
            <a:off x="3180559" y="2834949"/>
            <a:ext cx="3743847" cy="11938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9EB09885-589B-2A4D-9CEC-C718BC3FA7CE}"/>
              </a:ext>
            </a:extLst>
          </p:cNvPr>
          <p:cNvSpPr txBox="1"/>
          <p:nvPr/>
        </p:nvSpPr>
        <p:spPr>
          <a:xfrm>
            <a:off x="160355" y="4343409"/>
            <a:ext cx="672836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19375B"/>
                </a:solidFill>
              </a:rPr>
              <a:t>The differential temperature with the cladding ∆T: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A5A7C4B-2A6B-51BC-7302-70EEB6A164BB}"/>
              </a:ext>
            </a:extLst>
          </p:cNvPr>
          <p:cNvSpPr txBox="1"/>
          <p:nvPr/>
        </p:nvSpPr>
        <p:spPr>
          <a:xfrm>
            <a:off x="3375372" y="5510193"/>
            <a:ext cx="50610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0" dirty="0">
                <a:solidFill>
                  <a:srgbClr val="19375B"/>
                </a:solidFill>
              </a:rPr>
              <a:t>W</a:t>
            </a:r>
            <a:r>
              <a:rPr lang="en-US" altLang="zh-CN" sz="1400" b="0" dirty="0">
                <a:solidFill>
                  <a:srgbClr val="19375B"/>
                </a:solidFill>
              </a:rPr>
              <a:t>hen the </a:t>
            </a:r>
            <a:r>
              <a:rPr lang="en-US" sz="1400" b="0" dirty="0">
                <a:solidFill>
                  <a:srgbClr val="19375B"/>
                </a:solidFill>
              </a:rPr>
              <a:t>temperature profile in the surroundings of the MR is</a:t>
            </a:r>
          </a:p>
          <a:p>
            <a:r>
              <a:rPr lang="en-US" sz="1400" b="0" dirty="0">
                <a:solidFill>
                  <a:srgbClr val="19375B"/>
                </a:solidFill>
              </a:rPr>
              <a:t>not spatially uniform</a:t>
            </a:r>
            <a:r>
              <a:rPr lang="de-DE" sz="1400" b="0" dirty="0">
                <a:solidFill>
                  <a:srgbClr val="19375B"/>
                </a:solidFill>
              </a:rPr>
              <a:t>.</a:t>
            </a:r>
            <a:endParaRPr lang="en-US" sz="1400" b="0" dirty="0">
              <a:solidFill>
                <a:srgbClr val="19375B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0A1CD66-E863-B97B-4779-6806A81DCE1B}"/>
              </a:ext>
            </a:extLst>
          </p:cNvPr>
          <p:cNvSpPr txBox="1"/>
          <p:nvPr/>
        </p:nvSpPr>
        <p:spPr>
          <a:xfrm>
            <a:off x="206374" y="6033083"/>
            <a:ext cx="87312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0" dirty="0" err="1">
                <a:solidFill>
                  <a:srgbClr val="19375B"/>
                </a:solidFill>
              </a:rPr>
              <a:t>Borghi</a:t>
            </a:r>
            <a:r>
              <a:rPr lang="en-US" sz="1000" b="0" dirty="0">
                <a:solidFill>
                  <a:srgbClr val="19375B"/>
                </a:solidFill>
              </a:rPr>
              <a:t>, M., </a:t>
            </a:r>
            <a:r>
              <a:rPr lang="en-US" sz="1000" b="0" dirty="0" err="1">
                <a:solidFill>
                  <a:srgbClr val="19375B"/>
                </a:solidFill>
              </a:rPr>
              <a:t>Bazzanella</a:t>
            </a:r>
            <a:r>
              <a:rPr lang="en-US" sz="1000" b="0" dirty="0">
                <a:solidFill>
                  <a:srgbClr val="19375B"/>
                </a:solidFill>
              </a:rPr>
              <a:t>, D., </a:t>
            </a:r>
            <a:r>
              <a:rPr lang="en-US" sz="1000" b="0" dirty="0" err="1">
                <a:solidFill>
                  <a:srgbClr val="19375B"/>
                </a:solidFill>
              </a:rPr>
              <a:t>Mancinelli</a:t>
            </a:r>
            <a:r>
              <a:rPr lang="en-US" sz="1000" b="0" dirty="0">
                <a:solidFill>
                  <a:srgbClr val="19375B"/>
                </a:solidFill>
              </a:rPr>
              <a:t>, M. and Pavesi, L., 2021. On the modeling of thermal and free carrier nonlinearities in silicon-on-insulator </a:t>
            </a:r>
            <a:r>
              <a:rPr lang="en-US" sz="1000" b="0" dirty="0" err="1">
                <a:solidFill>
                  <a:srgbClr val="19375B"/>
                </a:solidFill>
              </a:rPr>
              <a:t>microring</a:t>
            </a:r>
            <a:r>
              <a:rPr lang="en-US" sz="1000" b="0" dirty="0">
                <a:solidFill>
                  <a:srgbClr val="19375B"/>
                </a:solidFill>
              </a:rPr>
              <a:t> resonators. Optics Express, 29(3), pp.4363-4377.</a:t>
            </a:r>
          </a:p>
        </p:txBody>
      </p:sp>
    </p:spTree>
    <p:extLst>
      <p:ext uri="{BB962C8B-B14F-4D97-AF65-F5344CB8AC3E}">
        <p14:creationId xmlns:p14="http://schemas.microsoft.com/office/powerpoint/2010/main" val="32831148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B12A7FF-9714-E73A-50AC-0A1D3E08D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FC9652-A368-7250-8F7D-592AC2C5C2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2BD91-2AE8-487A-BD5C-78BC9B3F7C4B}" type="datetime1">
              <a:rPr lang="en-US" smtClean="0"/>
              <a:t>11/14/2024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29218D-F58C-E197-5BBE-4C307C11E8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06FCBF-74A8-3137-1031-17FEDC1445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7313F-D866-4554-955F-25FA0D5B9080}" type="slidenum">
              <a:rPr lang="en-US" smtClean="0"/>
              <a:t>26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F7DB2D8-37DD-E990-09CE-8CAB8DC273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7750" y="885112"/>
            <a:ext cx="6148499" cy="50877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AA6B691-12FA-E83C-0F62-64BD398CF34A}"/>
              </a:ext>
            </a:extLst>
          </p:cNvPr>
          <p:cNvSpPr txBox="1"/>
          <p:nvPr/>
        </p:nvSpPr>
        <p:spPr>
          <a:xfrm>
            <a:off x="206374" y="6033083"/>
            <a:ext cx="87312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0" dirty="0" err="1">
                <a:solidFill>
                  <a:srgbClr val="19375B"/>
                </a:solidFill>
              </a:rPr>
              <a:t>Borghi</a:t>
            </a:r>
            <a:r>
              <a:rPr lang="en-US" sz="1000" b="0" dirty="0">
                <a:solidFill>
                  <a:srgbClr val="19375B"/>
                </a:solidFill>
              </a:rPr>
              <a:t>, M., </a:t>
            </a:r>
            <a:r>
              <a:rPr lang="en-US" sz="1000" b="0" dirty="0" err="1">
                <a:solidFill>
                  <a:srgbClr val="19375B"/>
                </a:solidFill>
              </a:rPr>
              <a:t>Bazzanella</a:t>
            </a:r>
            <a:r>
              <a:rPr lang="en-US" sz="1000" b="0" dirty="0">
                <a:solidFill>
                  <a:srgbClr val="19375B"/>
                </a:solidFill>
              </a:rPr>
              <a:t>, D., </a:t>
            </a:r>
            <a:r>
              <a:rPr lang="en-US" sz="1000" b="0" dirty="0" err="1">
                <a:solidFill>
                  <a:srgbClr val="19375B"/>
                </a:solidFill>
              </a:rPr>
              <a:t>Mancinelli</a:t>
            </a:r>
            <a:r>
              <a:rPr lang="en-US" sz="1000" b="0" dirty="0">
                <a:solidFill>
                  <a:srgbClr val="19375B"/>
                </a:solidFill>
              </a:rPr>
              <a:t>, M. and Pavesi, L., 2021. On the modeling of thermal and free carrier nonlinearities in silicon-on-insulator </a:t>
            </a:r>
            <a:r>
              <a:rPr lang="en-US" sz="1000" b="0" dirty="0" err="1">
                <a:solidFill>
                  <a:srgbClr val="19375B"/>
                </a:solidFill>
              </a:rPr>
              <a:t>microring</a:t>
            </a:r>
            <a:r>
              <a:rPr lang="en-US" sz="1000" b="0" dirty="0">
                <a:solidFill>
                  <a:srgbClr val="19375B"/>
                </a:solidFill>
              </a:rPr>
              <a:t> resonators. Optics Express, 29(3), pp.4363-4377.</a:t>
            </a:r>
          </a:p>
        </p:txBody>
      </p:sp>
    </p:spTree>
    <p:extLst>
      <p:ext uri="{BB962C8B-B14F-4D97-AF65-F5344CB8AC3E}">
        <p14:creationId xmlns:p14="http://schemas.microsoft.com/office/powerpoint/2010/main" val="14098953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343F9C8-0618-94F4-258A-2B05DE61B7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The coupling of FC dynamics and thermal optic effect (TOE):</a:t>
            </a:r>
          </a:p>
          <a:p>
            <a:pPr lvl="1"/>
            <a:r>
              <a:rPr lang="en-US" dirty="0"/>
              <a:t>active free-carrier removal increases TO nonlinearity caused by Joule heating </a:t>
            </a:r>
          </a:p>
          <a:p>
            <a:pPr lvl="1"/>
            <a:r>
              <a:rPr lang="en-US" dirty="0"/>
              <a:t>Logarithmic time dependence of temperature deflection:</a:t>
            </a:r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0656106-5790-4AF9-CCF3-4E67A0D2A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824" y="149225"/>
            <a:ext cx="7216775" cy="647700"/>
          </a:xfrm>
        </p:spPr>
        <p:txBody>
          <a:bodyPr/>
          <a:lstStyle/>
          <a:p>
            <a:r>
              <a:rPr lang="en-US" sz="2400" dirty="0"/>
              <a:t>TO Modelling in MR with Lateral PIN Junctions for Active Free Carrier Removal.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369AE1-327D-3491-479B-04072204E6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2BD91-2AE8-487A-BD5C-78BC9B3F7C4B}" type="datetime1">
              <a:rPr lang="en-US" smtClean="0"/>
              <a:t>11/14/2024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F72002-D97D-4AEE-CE76-BE320DC4B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323458-0A4F-D4B2-C8D4-A5FD6F692B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7313F-D866-4554-955F-25FA0D5B9080}" type="slidenum">
              <a:rPr lang="en-US" smtClean="0"/>
              <a:t>27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3B67109-B3C0-D3A5-566C-11C71298BC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6050" y="3005113"/>
            <a:ext cx="1209844" cy="35247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928CDFE-50F1-A33B-A8DA-B9FDC9DBB2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1759" y="2962244"/>
            <a:ext cx="2536718" cy="46675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E61C896-ADCE-9216-6A2F-4A5DF976201C}"/>
              </a:ext>
            </a:extLst>
          </p:cNvPr>
          <p:cNvSpPr txBox="1"/>
          <p:nvPr/>
        </p:nvSpPr>
        <p:spPr>
          <a:xfrm>
            <a:off x="887337" y="3476625"/>
            <a:ext cx="73693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0" dirty="0">
                <a:solidFill>
                  <a:srgbClr val="19375B"/>
                </a:solidFill>
              </a:rPr>
              <a:t>a = 0.155, b = 16 ns and </a:t>
            </a:r>
            <a:r>
              <a:rPr lang="el-GR" b="0" dirty="0">
                <a:solidFill>
                  <a:srgbClr val="19375B"/>
                </a:solidFill>
              </a:rPr>
              <a:t>γ ≈ 0.577 </a:t>
            </a:r>
            <a:r>
              <a:rPr lang="en-US" b="0" dirty="0">
                <a:solidFill>
                  <a:srgbClr val="19375B"/>
                </a:solidFill>
              </a:rPr>
              <a:t>(Euler-</a:t>
            </a:r>
            <a:r>
              <a:rPr lang="en-US" b="0" dirty="0" err="1">
                <a:solidFill>
                  <a:srgbClr val="19375B"/>
                </a:solidFill>
              </a:rPr>
              <a:t>Mascheroni</a:t>
            </a:r>
            <a:r>
              <a:rPr lang="en-US" b="0" dirty="0">
                <a:solidFill>
                  <a:srgbClr val="19375B"/>
                </a:solidFill>
              </a:rPr>
              <a:t> constant)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783A4B1-4FAD-88E9-7683-314A9B60804D}"/>
              </a:ext>
            </a:extLst>
          </p:cNvPr>
          <p:cNvSpPr txBox="1"/>
          <p:nvPr/>
        </p:nvSpPr>
        <p:spPr>
          <a:xfrm>
            <a:off x="206374" y="6033083"/>
            <a:ext cx="873125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Gray, Dodd, et al. "Thermo-optic </a:t>
            </a:r>
            <a:r>
              <a:rPr lang="en-US" sz="9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multistability</a:t>
            </a:r>
            <a:r>
              <a:rPr lang="en-US" sz="9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and relaxation in silicon </a:t>
            </a:r>
            <a:r>
              <a:rPr lang="en-US" sz="9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microring</a:t>
            </a:r>
            <a:r>
              <a:rPr lang="en-US" sz="9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resonators with lateral diodes." </a:t>
            </a:r>
            <a:r>
              <a:rPr lang="en-US" sz="9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Physical Review Applied</a:t>
            </a:r>
            <a:r>
              <a:rPr lang="en-US" sz="9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14.2 (2020): 024073.</a:t>
            </a:r>
            <a:endParaRPr lang="en-US" sz="1000" b="0" dirty="0">
              <a:solidFill>
                <a:srgbClr val="19375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19341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F02F9B5-2A18-8D23-02A2-0E8404C44F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</a:t>
            </a:r>
            <a:r>
              <a:rPr lang="en-US" altLang="zh-CN" dirty="0"/>
              <a:t>ealization </a:t>
            </a:r>
            <a:r>
              <a:rPr lang="de-DE" altLang="zh-CN" dirty="0"/>
              <a:t>of FC amplification with wave length above and around 2.0 µm</a:t>
            </a:r>
          </a:p>
          <a:p>
            <a:pPr lvl="1"/>
            <a:r>
              <a:rPr lang="en-US" dirty="0"/>
              <a:t>Limit on Carrier Lifetime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Upper bound on the effective loss that arises from screening the free-carrier sweepout field</a:t>
            </a:r>
          </a:p>
          <a:p>
            <a:pPr lvl="2"/>
            <a:r>
              <a:rPr lang="en-US" sz="2000" dirty="0"/>
              <a:t>Generation rate </a:t>
            </a:r>
          </a:p>
          <a:p>
            <a:pPr lvl="2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8B5865D-5C1A-5870-4ECB-7CB69FB0D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Free-carrier Oscillations (</a:t>
            </a:r>
            <a:r>
              <a:rPr lang="en-US"/>
              <a:t>FCO)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12B3B2-A2E2-26ED-67B5-ECF31DBD8B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2BD91-2AE8-487A-BD5C-78BC9B3F7C4B}" type="datetime1">
              <a:rPr lang="en-US" smtClean="0"/>
              <a:t>11/14/2024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11E694-547E-F2E8-A2AA-BD6F3E9893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0DE56A-5C30-0195-D798-C2475600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7313F-D866-4554-955F-25FA0D5B9080}" type="slidenum">
              <a:rPr lang="en-US" smtClean="0"/>
              <a:t>28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1C79BEF-A100-29B6-9797-8FAEDA616C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4835" y="2490787"/>
            <a:ext cx="4034328" cy="72776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8303566-93FE-FF04-3A57-C7B1DBBF00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1621" y="3850749"/>
            <a:ext cx="1671551" cy="62591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1AB8819-3407-04B4-F613-11A426FE8B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73174" y="4540795"/>
            <a:ext cx="3929250" cy="95464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B46B055-3C7C-3D64-B1CA-8FAB22F089B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13049"/>
          <a:stretch/>
        </p:blipFill>
        <p:spPr>
          <a:xfrm>
            <a:off x="6729068" y="4770838"/>
            <a:ext cx="1457555" cy="33698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CBD0137-34AD-19E9-4408-3E564CC8E02D}"/>
              </a:ext>
            </a:extLst>
          </p:cNvPr>
          <p:cNvSpPr txBox="1"/>
          <p:nvPr/>
        </p:nvSpPr>
        <p:spPr>
          <a:xfrm>
            <a:off x="206374" y="6185483"/>
            <a:ext cx="873125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Hamerly</a:t>
            </a:r>
            <a:r>
              <a:rPr lang="en-US" sz="8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Ryan, et al. "Conditions for parametric and free-carrier oscillation in silicon ring cavities." </a:t>
            </a:r>
            <a:r>
              <a:rPr lang="en-US" sz="8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Journal of Lightwave Technology</a:t>
            </a:r>
            <a:r>
              <a:rPr lang="en-US" sz="8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36.19 (2018): 4671-4677.</a:t>
            </a:r>
            <a:endParaRPr lang="en-US" sz="1000" b="0" dirty="0">
              <a:solidFill>
                <a:srgbClr val="19375B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C97378B-B6A3-2041-AD16-3F32DC0D5269}"/>
                  </a:ext>
                </a:extLst>
              </p:cNvPr>
              <p:cNvSpPr txBox="1"/>
              <p:nvPr/>
            </p:nvSpPr>
            <p:spPr>
              <a:xfrm>
                <a:off x="6062631" y="3861535"/>
                <a:ext cx="2150076" cy="5529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b="0" dirty="0">
                    <a:solidFill>
                      <a:schemeClr val="tx1"/>
                    </a:solidFill>
                  </a:rPr>
                  <a:t>TPA: </a:t>
                </a:r>
                <a14:m>
                  <m:oMath xmlns:m="http://schemas.openxmlformats.org/officeDocument/2006/math"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</m:num>
                          <m:den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ℏ</m:t>
                            </m:r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</m:den>
                        </m:f>
                      </m:e>
                    </m:d>
                    <m:sSup>
                      <m:sSupPr>
                        <m:ctrlP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p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C97378B-B6A3-2041-AD16-3F32DC0D52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2631" y="3861535"/>
                <a:ext cx="2150076" cy="552972"/>
              </a:xfrm>
              <a:prstGeom prst="rect">
                <a:avLst/>
              </a:prstGeom>
              <a:blipFill>
                <a:blip r:embed="rId7"/>
                <a:stretch>
                  <a:fillRect l="-3125" b="-43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4" name="Picture 23">
            <a:extLst>
              <a:ext uri="{FF2B5EF4-FFF2-40B4-BE49-F238E27FC236}">
                <a16:creationId xmlns:a16="http://schemas.microsoft.com/office/drawing/2014/main" id="{8E89608D-9C99-34E9-E967-140A4162E2E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23622" y="5379934"/>
            <a:ext cx="4034328" cy="826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8355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9BCA84B-EC9A-3015-59E7-5603E1FEE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488271-BCB1-0E19-180B-EE13A37970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2BD91-2AE8-487A-BD5C-78BC9B3F7C4B}" type="datetime1">
              <a:rPr lang="en-US" smtClean="0"/>
              <a:t>11/14/2024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D5A303-6A29-1B07-E883-61FFCCCB0E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7DEAF1-05B2-3F20-846B-AB6DE7B4B0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7313F-D866-4554-955F-25FA0D5B9080}" type="slidenum">
              <a:rPr lang="en-US" smtClean="0"/>
              <a:t>29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3172F2C-3548-9CD0-CE38-1F9C47BDC1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3244" y="1175998"/>
            <a:ext cx="6677509" cy="46779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FB31803-8E77-7EC5-5C2D-34C036085B49}"/>
              </a:ext>
            </a:extLst>
          </p:cNvPr>
          <p:cNvSpPr txBox="1"/>
          <p:nvPr/>
        </p:nvSpPr>
        <p:spPr>
          <a:xfrm>
            <a:off x="206374" y="6033083"/>
            <a:ext cx="873125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Hamerly</a:t>
            </a:r>
            <a:r>
              <a:rPr lang="en-US" sz="8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Ryan, et al. "Conditions for parametric and free-carrier oscillation in silicon ring cavities." </a:t>
            </a:r>
            <a:r>
              <a:rPr lang="en-US" sz="8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Journal of Lightwave Technology</a:t>
            </a:r>
            <a:r>
              <a:rPr lang="en-US" sz="8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36.19 (2018): 4671-4677.</a:t>
            </a:r>
            <a:endParaRPr lang="en-US" sz="1000" b="0" dirty="0">
              <a:solidFill>
                <a:srgbClr val="19375B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BA70705-5301-D411-86B7-65C3F9D85DE5}"/>
              </a:ext>
            </a:extLst>
          </p:cNvPr>
          <p:cNvSpPr txBox="1"/>
          <p:nvPr/>
        </p:nvSpPr>
        <p:spPr>
          <a:xfrm>
            <a:off x="3635375" y="5771371"/>
            <a:ext cx="26336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400" b="0" dirty="0">
                <a:solidFill>
                  <a:schemeClr val="tx1"/>
                </a:solidFill>
              </a:rPr>
              <a:t>f(ζ) = 1,</a:t>
            </a:r>
            <a:r>
              <a:rPr lang="de-DE" sz="1400" b="0" dirty="0">
                <a:solidFill>
                  <a:schemeClr val="tx1"/>
                </a:solidFill>
              </a:rPr>
              <a:t> </a:t>
            </a:r>
            <a:r>
              <a:rPr lang="pl-PL" sz="1400" b="0" dirty="0">
                <a:solidFill>
                  <a:schemeClr val="tx1"/>
                </a:solidFill>
              </a:rPr>
              <a:t>V0 = −15 V, w = λ/1.55</a:t>
            </a:r>
            <a:endParaRPr lang="en-US" sz="14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99253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7F6AFFA-2272-99E5-56A2-880EF91521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825" y="1341438"/>
            <a:ext cx="8642350" cy="4967287"/>
          </a:xfrm>
        </p:spPr>
        <p:txBody>
          <a:bodyPr/>
          <a:lstStyle/>
          <a:p>
            <a:r>
              <a:rPr lang="de-DE" sz="2000" b="1" strike="noStrike" spc="-1" dirty="0" err="1">
                <a:solidFill>
                  <a:srgbClr val="00305D"/>
                </a:solidFill>
                <a:latin typeface="Open Sans"/>
              </a:rPr>
              <a:t>Mathematical</a:t>
            </a:r>
            <a:r>
              <a:rPr lang="de-DE" sz="2000" b="1" strike="noStrike" spc="-1" dirty="0">
                <a:solidFill>
                  <a:srgbClr val="00305D"/>
                </a:solidFill>
                <a:latin typeface="Open Sans"/>
              </a:rPr>
              <a:t> </a:t>
            </a:r>
            <a:r>
              <a:rPr lang="de-DE" sz="2000" b="1" strike="noStrike" spc="-1" dirty="0" err="1">
                <a:solidFill>
                  <a:srgbClr val="00305D"/>
                </a:solidFill>
                <a:latin typeface="Open Sans"/>
              </a:rPr>
              <a:t>modeling</a:t>
            </a:r>
            <a:r>
              <a:rPr lang="de-DE" sz="2000" b="1" strike="noStrike" spc="-1" dirty="0">
                <a:solidFill>
                  <a:srgbClr val="00305D"/>
                </a:solidFill>
                <a:latin typeface="Open Sans"/>
              </a:rPr>
              <a:t> </a:t>
            </a:r>
            <a:r>
              <a:rPr lang="de-DE" sz="2000" b="1" strike="noStrike" spc="-1" dirty="0" err="1">
                <a:solidFill>
                  <a:srgbClr val="00305D"/>
                </a:solidFill>
                <a:latin typeface="Open Sans"/>
              </a:rPr>
              <a:t>of</a:t>
            </a:r>
            <a:r>
              <a:rPr lang="de-DE" sz="2000" b="1" strike="noStrike" spc="-1" dirty="0">
                <a:solidFill>
                  <a:srgbClr val="00305D"/>
                </a:solidFill>
                <a:latin typeface="Open Sans"/>
              </a:rPr>
              <a:t> </a:t>
            </a:r>
            <a:r>
              <a:rPr lang="de-DE" sz="2000" b="1" strike="noStrike" spc="-1" dirty="0" err="1">
                <a:solidFill>
                  <a:srgbClr val="00305D"/>
                </a:solidFill>
                <a:latin typeface="Open Sans"/>
              </a:rPr>
              <a:t>active</a:t>
            </a:r>
            <a:r>
              <a:rPr lang="de-DE" sz="2000" b="1" strike="noStrike" spc="-1" dirty="0">
                <a:solidFill>
                  <a:srgbClr val="00305D"/>
                </a:solidFill>
                <a:latin typeface="Open Sans"/>
              </a:rPr>
              <a:t> </a:t>
            </a:r>
            <a:r>
              <a:rPr lang="de-DE" sz="2000" b="1" strike="noStrike" spc="-1" dirty="0" err="1">
                <a:solidFill>
                  <a:srgbClr val="00305D"/>
                </a:solidFill>
                <a:latin typeface="Open Sans"/>
              </a:rPr>
              <a:t>silicon</a:t>
            </a:r>
            <a:r>
              <a:rPr lang="de-DE" sz="2000" b="1" strike="noStrike" spc="-1" dirty="0">
                <a:solidFill>
                  <a:srgbClr val="00305D"/>
                </a:solidFill>
                <a:latin typeface="Open Sans"/>
              </a:rPr>
              <a:t> </a:t>
            </a:r>
            <a:r>
              <a:rPr lang="de-DE" sz="2000" b="1" strike="noStrike" spc="-1" dirty="0" err="1">
                <a:solidFill>
                  <a:srgbClr val="00305D"/>
                </a:solidFill>
                <a:latin typeface="Open Sans"/>
              </a:rPr>
              <a:t>micro</a:t>
            </a:r>
            <a:r>
              <a:rPr lang="de-DE" sz="2000" b="1" strike="noStrike" spc="-1" dirty="0">
                <a:solidFill>
                  <a:srgbClr val="00305D"/>
                </a:solidFill>
                <a:latin typeface="Open Sans"/>
              </a:rPr>
              <a:t> ring </a:t>
            </a:r>
            <a:r>
              <a:rPr lang="de-DE" sz="2000" b="1" strike="noStrike" spc="-1" dirty="0" err="1">
                <a:solidFill>
                  <a:srgbClr val="00305D"/>
                </a:solidFill>
                <a:latin typeface="Open Sans"/>
              </a:rPr>
              <a:t>resonators</a:t>
            </a:r>
            <a:r>
              <a:rPr lang="de-DE" sz="2000" b="1" strike="noStrike" spc="-1" dirty="0">
                <a:solidFill>
                  <a:srgbClr val="00305D"/>
                </a:solidFill>
                <a:latin typeface="Open Sans"/>
              </a:rPr>
              <a:t> (MRRs) </a:t>
            </a:r>
            <a:r>
              <a:rPr lang="de-DE" sz="2000" b="1" strike="noStrike" spc="-1" dirty="0" err="1">
                <a:solidFill>
                  <a:srgbClr val="00305D"/>
                </a:solidFill>
                <a:latin typeface="Open Sans"/>
              </a:rPr>
              <a:t>with</a:t>
            </a:r>
            <a:r>
              <a:rPr lang="de-DE" sz="2000" b="1" strike="noStrike" spc="-1" dirty="0">
                <a:solidFill>
                  <a:srgbClr val="00305D"/>
                </a:solidFill>
                <a:latin typeface="Open Sans"/>
              </a:rPr>
              <a:t> </a:t>
            </a:r>
            <a:r>
              <a:rPr lang="de-DE" sz="2000" b="1" strike="noStrike" spc="-1" dirty="0" err="1">
                <a:solidFill>
                  <a:srgbClr val="00305D"/>
                </a:solidFill>
                <a:latin typeface="Open Sans"/>
              </a:rPr>
              <a:t>feedback</a:t>
            </a:r>
            <a:r>
              <a:rPr lang="de-DE" sz="2000" b="1" strike="noStrike" spc="-1" dirty="0">
                <a:solidFill>
                  <a:srgbClr val="00305D"/>
                </a:solidFill>
                <a:latin typeface="Open Sans"/>
              </a:rPr>
              <a:t> </a:t>
            </a:r>
            <a:r>
              <a:rPr lang="de-DE" sz="2000" b="1" strike="noStrike" spc="-1" dirty="0" err="1">
                <a:solidFill>
                  <a:srgbClr val="00305D"/>
                </a:solidFill>
                <a:latin typeface="Open Sans"/>
              </a:rPr>
              <a:t>control</a:t>
            </a:r>
            <a:r>
              <a:rPr lang="de-DE" sz="2000" b="1" strike="noStrike" spc="-1" dirty="0">
                <a:solidFill>
                  <a:srgbClr val="00305D"/>
                </a:solidFill>
                <a:latin typeface="Open Sans"/>
              </a:rPr>
              <a:t> </a:t>
            </a:r>
            <a:r>
              <a:rPr lang="de-DE" sz="2000" b="1" strike="noStrike" spc="-1" dirty="0" err="1">
                <a:solidFill>
                  <a:srgbClr val="00305D"/>
                </a:solidFill>
                <a:latin typeface="Open Sans"/>
              </a:rPr>
              <a:t>considering</a:t>
            </a:r>
            <a:r>
              <a:rPr lang="de-DE" sz="2000" b="1" strike="noStrike" spc="-1" dirty="0">
                <a:solidFill>
                  <a:srgbClr val="00305D"/>
                </a:solidFill>
                <a:latin typeface="Open Sans"/>
              </a:rPr>
              <a:t> </a:t>
            </a:r>
            <a:r>
              <a:rPr lang="de-DE" sz="2000" b="1" strike="noStrike" spc="-1" dirty="0" err="1">
                <a:solidFill>
                  <a:srgbClr val="00305D"/>
                </a:solidFill>
                <a:latin typeface="Open Sans"/>
              </a:rPr>
              <a:t>various</a:t>
            </a:r>
            <a:r>
              <a:rPr lang="de-DE" sz="2000" b="1" strike="noStrike" spc="-1" dirty="0">
                <a:solidFill>
                  <a:srgbClr val="00305D"/>
                </a:solidFill>
                <a:latin typeface="Open Sans"/>
              </a:rPr>
              <a:t> </a:t>
            </a:r>
            <a:r>
              <a:rPr lang="de-DE" sz="2000" b="1" strike="noStrike" spc="-1" dirty="0" err="1">
                <a:solidFill>
                  <a:srgbClr val="00305D"/>
                </a:solidFill>
                <a:latin typeface="Open Sans"/>
              </a:rPr>
              <a:t>nonlinear</a:t>
            </a:r>
            <a:r>
              <a:rPr lang="de-DE" sz="2000" b="1" strike="noStrike" spc="-1" dirty="0">
                <a:solidFill>
                  <a:srgbClr val="00305D"/>
                </a:solidFill>
                <a:latin typeface="Open Sans"/>
              </a:rPr>
              <a:t> </a:t>
            </a:r>
            <a:r>
              <a:rPr lang="de-DE" sz="2000" b="1" strike="noStrike" spc="-1" dirty="0" err="1">
                <a:solidFill>
                  <a:srgbClr val="00305D"/>
                </a:solidFill>
                <a:latin typeface="Open Sans"/>
              </a:rPr>
              <a:t>optical</a:t>
            </a:r>
            <a:r>
              <a:rPr lang="de-DE" sz="2000" b="1" strike="noStrike" spc="-1" dirty="0">
                <a:solidFill>
                  <a:srgbClr val="00305D"/>
                </a:solidFill>
                <a:latin typeface="Open Sans"/>
              </a:rPr>
              <a:t> </a:t>
            </a:r>
            <a:r>
              <a:rPr lang="de-DE" sz="2000" b="1" strike="noStrike" spc="-1" dirty="0" err="1">
                <a:solidFill>
                  <a:srgbClr val="00305D"/>
                </a:solidFill>
                <a:latin typeface="Open Sans"/>
              </a:rPr>
              <a:t>effects</a:t>
            </a:r>
            <a:r>
              <a:rPr lang="de-DE" sz="2000" b="1" strike="noStrike" spc="-1" dirty="0">
                <a:solidFill>
                  <a:srgbClr val="00305D"/>
                </a:solidFill>
                <a:latin typeface="Open Sans"/>
              </a:rPr>
              <a:t>. </a:t>
            </a:r>
            <a:r>
              <a:rPr lang="de-DE" sz="2000" b="0" strike="noStrike" spc="-1" dirty="0">
                <a:solidFill>
                  <a:srgbClr val="000000"/>
                </a:solidFill>
                <a:latin typeface="Aptos"/>
              </a:rPr>
              <a:t>Mathematische Modellierung aktiver Silizium-Mikroringresonatoren (MRRs) mit Rückkopplungssteuerung unter Berücksichtigung verschiedener nichtlinearer optischer Effekte.  </a:t>
            </a:r>
          </a:p>
          <a:p>
            <a:endParaRPr lang="de-DE" sz="2000" b="1" strike="noStrike" spc="-1" dirty="0">
              <a:solidFill>
                <a:srgbClr val="00305D"/>
              </a:solidFill>
              <a:latin typeface="Open Sans"/>
            </a:endParaRPr>
          </a:p>
          <a:p>
            <a:r>
              <a:rPr lang="de-DE" sz="2000" b="1" strike="noStrike" spc="-1" dirty="0" err="1">
                <a:solidFill>
                  <a:srgbClr val="00305D"/>
                </a:solidFill>
                <a:latin typeface="Open Sans"/>
              </a:rPr>
              <a:t>Numerical</a:t>
            </a:r>
            <a:r>
              <a:rPr lang="de-DE" sz="2000" b="1" strike="noStrike" spc="-1" dirty="0">
                <a:solidFill>
                  <a:srgbClr val="00305D"/>
                </a:solidFill>
                <a:latin typeface="Open Sans"/>
              </a:rPr>
              <a:t> </a:t>
            </a:r>
            <a:r>
              <a:rPr lang="de-DE" sz="2000" b="1" strike="noStrike" spc="-1" dirty="0" err="1">
                <a:solidFill>
                  <a:srgbClr val="00305D"/>
                </a:solidFill>
                <a:latin typeface="Open Sans"/>
              </a:rPr>
              <a:t>simulation</a:t>
            </a:r>
            <a:r>
              <a:rPr lang="de-DE" sz="2000" b="1" strike="noStrike" spc="-1" dirty="0">
                <a:solidFill>
                  <a:srgbClr val="00305D"/>
                </a:solidFill>
                <a:latin typeface="Open Sans"/>
              </a:rPr>
              <a:t> </a:t>
            </a:r>
            <a:r>
              <a:rPr lang="de-DE" sz="2000" b="1" strike="noStrike" spc="-1" dirty="0" err="1">
                <a:solidFill>
                  <a:srgbClr val="00305D"/>
                </a:solidFill>
                <a:latin typeface="Open Sans"/>
              </a:rPr>
              <a:t>of</a:t>
            </a:r>
            <a:r>
              <a:rPr lang="de-DE" sz="2000" b="1" strike="noStrike" spc="-1" dirty="0">
                <a:solidFill>
                  <a:srgbClr val="00305D"/>
                </a:solidFill>
                <a:latin typeface="Open Sans"/>
              </a:rPr>
              <a:t> </a:t>
            </a:r>
            <a:r>
              <a:rPr lang="de-DE" sz="2000" b="1" strike="noStrike" spc="-1" dirty="0" err="1">
                <a:solidFill>
                  <a:srgbClr val="00305D"/>
                </a:solidFill>
                <a:latin typeface="Open Sans"/>
              </a:rPr>
              <a:t>the</a:t>
            </a:r>
            <a:r>
              <a:rPr lang="de-DE" sz="2000" b="1" strike="noStrike" spc="-1" dirty="0">
                <a:solidFill>
                  <a:srgbClr val="00305D"/>
                </a:solidFill>
                <a:latin typeface="Open Sans"/>
              </a:rPr>
              <a:t> time and </a:t>
            </a:r>
            <a:r>
              <a:rPr lang="de-DE" sz="2000" b="1" strike="noStrike" spc="-1" dirty="0" err="1">
                <a:solidFill>
                  <a:srgbClr val="00305D"/>
                </a:solidFill>
                <a:latin typeface="Open Sans"/>
              </a:rPr>
              <a:t>frequency</a:t>
            </a:r>
            <a:r>
              <a:rPr lang="de-DE" sz="2000" b="1" strike="noStrike" spc="-1" dirty="0">
                <a:solidFill>
                  <a:srgbClr val="00305D"/>
                </a:solidFill>
                <a:latin typeface="Open Sans"/>
              </a:rPr>
              <a:t> </a:t>
            </a:r>
            <a:r>
              <a:rPr lang="de-DE" sz="2000" b="1" strike="noStrike" spc="-1" dirty="0" err="1">
                <a:solidFill>
                  <a:srgbClr val="00305D"/>
                </a:solidFill>
                <a:latin typeface="Open Sans"/>
              </a:rPr>
              <a:t>response</a:t>
            </a:r>
            <a:r>
              <a:rPr lang="de-DE" sz="2000" b="1" strike="noStrike" spc="-1" dirty="0">
                <a:solidFill>
                  <a:srgbClr val="00305D"/>
                </a:solidFill>
                <a:latin typeface="Open Sans"/>
              </a:rPr>
              <a:t> </a:t>
            </a:r>
            <a:r>
              <a:rPr lang="de-DE" sz="2000" b="1" strike="noStrike" spc="-1" dirty="0" err="1">
                <a:solidFill>
                  <a:srgbClr val="00305D"/>
                </a:solidFill>
                <a:latin typeface="Open Sans"/>
              </a:rPr>
              <a:t>of</a:t>
            </a:r>
            <a:r>
              <a:rPr lang="de-DE" sz="2000" b="1" strike="noStrike" spc="-1" dirty="0">
                <a:solidFill>
                  <a:srgbClr val="00305D"/>
                </a:solidFill>
                <a:latin typeface="Open Sans"/>
              </a:rPr>
              <a:t> </a:t>
            </a:r>
            <a:r>
              <a:rPr lang="de-DE" sz="2000" b="1" strike="noStrike" spc="-1" dirty="0" err="1">
                <a:solidFill>
                  <a:srgbClr val="00305D"/>
                </a:solidFill>
                <a:latin typeface="Open Sans"/>
              </a:rPr>
              <a:t>the</a:t>
            </a:r>
            <a:r>
              <a:rPr lang="de-DE" sz="2000" b="1" strike="noStrike" spc="-1" dirty="0">
                <a:solidFill>
                  <a:srgbClr val="00305D"/>
                </a:solidFill>
                <a:latin typeface="Open Sans"/>
              </a:rPr>
              <a:t> MRRs </a:t>
            </a:r>
            <a:r>
              <a:rPr lang="de-DE" sz="2000" b="1" strike="noStrike" spc="-1" dirty="0" err="1">
                <a:solidFill>
                  <a:srgbClr val="00305D"/>
                </a:solidFill>
                <a:latin typeface="Open Sans"/>
              </a:rPr>
              <a:t>with</a:t>
            </a:r>
            <a:r>
              <a:rPr lang="de-DE" sz="2000" b="1" strike="noStrike" spc="-1" dirty="0">
                <a:solidFill>
                  <a:srgbClr val="00305D"/>
                </a:solidFill>
                <a:latin typeface="Open Sans"/>
              </a:rPr>
              <a:t> </a:t>
            </a:r>
            <a:r>
              <a:rPr lang="de-DE" sz="2000" b="1" strike="noStrike" spc="-1" dirty="0" err="1">
                <a:solidFill>
                  <a:srgbClr val="00305D"/>
                </a:solidFill>
                <a:latin typeface="Open Sans"/>
              </a:rPr>
              <a:t>feedback</a:t>
            </a:r>
            <a:r>
              <a:rPr lang="de-DE" sz="2000" b="1" strike="noStrike" spc="-1" dirty="0">
                <a:solidFill>
                  <a:srgbClr val="00305D"/>
                </a:solidFill>
                <a:latin typeface="Open Sans"/>
              </a:rPr>
              <a:t> </a:t>
            </a:r>
            <a:r>
              <a:rPr lang="de-DE" sz="2000" b="1" strike="noStrike" spc="-1" dirty="0" err="1">
                <a:solidFill>
                  <a:srgbClr val="00305D"/>
                </a:solidFill>
                <a:latin typeface="Open Sans"/>
              </a:rPr>
              <a:t>control</a:t>
            </a:r>
            <a:r>
              <a:rPr lang="de-DE" sz="2000" b="1" strike="noStrike" spc="-1" dirty="0">
                <a:solidFill>
                  <a:srgbClr val="00305D"/>
                </a:solidFill>
                <a:latin typeface="Open Sans"/>
              </a:rPr>
              <a:t> </a:t>
            </a:r>
            <a:r>
              <a:rPr lang="de-DE" sz="2000" b="1" strike="noStrike" spc="-1" dirty="0" err="1">
                <a:solidFill>
                  <a:srgbClr val="00305D"/>
                </a:solidFill>
                <a:latin typeface="Open Sans"/>
              </a:rPr>
              <a:t>using</a:t>
            </a:r>
            <a:r>
              <a:rPr lang="de-DE" sz="2000" b="1" strike="noStrike" spc="-1" dirty="0">
                <a:solidFill>
                  <a:srgbClr val="00305D"/>
                </a:solidFill>
                <a:latin typeface="Open Sans"/>
              </a:rPr>
              <a:t> Python &amp; MATLAB. </a:t>
            </a:r>
            <a:r>
              <a:rPr lang="de-DE" sz="2000" b="0" strike="noStrike" spc="-1" dirty="0">
                <a:solidFill>
                  <a:srgbClr val="000000"/>
                </a:solidFill>
                <a:latin typeface="Aptos"/>
              </a:rPr>
              <a:t>Numerische Simulation des Zeit- und Frequenzverhaltens der MRRs mit Feedback-Steuerung unter Verwendung von Python &amp; MATLAB.</a:t>
            </a:r>
            <a:endParaRPr lang="de-DE" sz="2000" b="1" strike="noStrike" spc="-1" dirty="0">
              <a:solidFill>
                <a:srgbClr val="00305D"/>
              </a:solidFill>
              <a:latin typeface="Open Sans"/>
            </a:endParaRPr>
          </a:p>
          <a:p>
            <a:endParaRPr lang="en-US" sz="2000" dirty="0"/>
          </a:p>
        </p:txBody>
      </p:sp>
      <p:sp>
        <p:nvSpPr>
          <p:cNvPr id="17" name="Title 16">
            <a:extLst>
              <a:ext uri="{FF2B5EF4-FFF2-40B4-BE49-F238E27FC236}">
                <a16:creationId xmlns:a16="http://schemas.microsoft.com/office/drawing/2014/main" id="{3B1B3D27-92DC-301A-9906-20C34652E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b="1" strike="noStrike" spc="-1" dirty="0">
                <a:solidFill>
                  <a:srgbClr val="00305D"/>
                </a:solidFill>
                <a:latin typeface="Open Sans"/>
              </a:rPr>
              <a:t>Main Tasks</a:t>
            </a:r>
            <a:endParaRPr lang="en-US" dirty="0"/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58025B14-CA2F-024A-BC6C-C8F86719D2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53237-B359-4442-BB47-702366E3C8FE}" type="datetime1">
              <a:rPr lang="en-US" smtClean="0"/>
              <a:t>11/14/2024</a:t>
            </a:fld>
            <a:endParaRPr lang="en-US"/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61BB3510-E6DA-1126-D53E-C6EC87DDE9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295E5AA1-15F4-E178-E9F5-4024BCBF4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7313F-D866-4554-955F-25FA0D5B908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9441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340EEFB-C09E-E152-1A18-B2A4A4922B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125" y="3350814"/>
            <a:ext cx="8411749" cy="2657846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660D545-EF9B-6ECA-D5A9-53484E6633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825" y="1341438"/>
            <a:ext cx="8642350" cy="2062497"/>
          </a:xfrm>
        </p:spPr>
        <p:txBody>
          <a:bodyPr/>
          <a:lstStyle/>
          <a:p>
            <a:r>
              <a:rPr lang="en-US" dirty="0"/>
              <a:t>Numerical schemes that are used to discretize electromagnetics problems and solve Maxwell’s equations in arbitrary geometries include: finite-difference time-domain (FDTD), finite element method (FEM), and method of moments (MoM).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A4985B5-D4EF-2543-F0B6-D4230CE42A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</a:t>
            </a:r>
            <a:r>
              <a:rPr lang="en-US" altLang="zh-CN" dirty="0"/>
              <a:t>eek 17 Waveguide Field Solvers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42DE1D-01D8-605D-FC87-5C1A21B347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2BD91-2AE8-487A-BD5C-78BC9B3F7C4B}" type="datetime1">
              <a:rPr lang="en-US" smtClean="0"/>
              <a:t>11/14/2024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0BAF1C-FE00-B45E-C646-A2A0453C01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3326D0-BC3B-0843-D2F7-9A050636C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7313F-D866-4554-955F-25FA0D5B9080}" type="slidenum">
              <a:rPr lang="en-US" smtClean="0"/>
              <a:t>30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149886-4AE7-2A0B-C51F-ABA76C637209}"/>
              </a:ext>
            </a:extLst>
          </p:cNvPr>
          <p:cNvSpPr txBox="1"/>
          <p:nvPr/>
        </p:nvSpPr>
        <p:spPr>
          <a:xfrm>
            <a:off x="942392" y="5957824"/>
            <a:ext cx="76530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0" dirty="0">
                <a:solidFill>
                  <a:srgbClr val="002060"/>
                </a:solidFill>
              </a:rPr>
              <a:t>https://resources.system-analysis.cadence.com/blog/msa2021-fdtd-vs-fem-vs-mom-what-are-they-and-how-are-they-different</a:t>
            </a:r>
          </a:p>
        </p:txBody>
      </p:sp>
    </p:spTree>
    <p:extLst>
      <p:ext uri="{BB962C8B-B14F-4D97-AF65-F5344CB8AC3E}">
        <p14:creationId xmlns:p14="http://schemas.microsoft.com/office/powerpoint/2010/main" val="32001001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6ECF91E-A6EF-725F-0896-7AA078741F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https://github.com/HelgeGehring/femwell/tree/main</a:t>
            </a:r>
            <a:r>
              <a:rPr lang="en-US" dirty="0"/>
              <a:t> </a:t>
            </a:r>
          </a:p>
          <a:p>
            <a:r>
              <a:rPr lang="en-US" dirty="0"/>
              <a:t>D</a:t>
            </a:r>
            <a:r>
              <a:rPr lang="en-US" altLang="zh-CN" dirty="0"/>
              <a:t>ebug</a:t>
            </a:r>
          </a:p>
          <a:p>
            <a:pPr lvl="2"/>
            <a:r>
              <a:rPr lang="en-US" sz="2000" dirty="0"/>
              <a:t>#from </a:t>
            </a:r>
            <a:r>
              <a:rPr lang="en-US" sz="2000" dirty="0" err="1"/>
              <a:t>femwell.mode_solver</a:t>
            </a:r>
            <a:r>
              <a:rPr lang="en-US" sz="2000" dirty="0"/>
              <a:t> import (    #wrong</a:t>
            </a:r>
          </a:p>
          <a:p>
            <a:pPr marL="914400" lvl="2" indent="0">
              <a:buNone/>
            </a:pPr>
            <a:r>
              <a:rPr lang="en-US" sz="2000" dirty="0"/>
              <a:t>      from </a:t>
            </a:r>
            <a:r>
              <a:rPr lang="en-US" sz="2000" dirty="0" err="1"/>
              <a:t>femwell.mode_solver_inplane</a:t>
            </a:r>
            <a:r>
              <a:rPr lang="en-US" sz="2000" dirty="0"/>
              <a:t> import (</a:t>
            </a:r>
          </a:p>
          <a:p>
            <a:pPr marL="914400" lvl="2" indent="0">
              <a:buNone/>
            </a:pPr>
            <a:r>
              <a:rPr lang="en-US" sz="2000" dirty="0"/>
              <a:t>      </a:t>
            </a:r>
            <a:r>
              <a:rPr lang="en-US" sz="2000" dirty="0" err="1"/>
              <a:t>calculate_coupling_coefficient</a:t>
            </a:r>
            <a:r>
              <a:rPr lang="en-US" sz="2000" dirty="0"/>
              <a:t>,</a:t>
            </a:r>
          </a:p>
          <a:p>
            <a:pPr marL="914400" lvl="2" indent="0">
              <a:buNone/>
            </a:pPr>
            <a:r>
              <a:rPr lang="en-US" sz="2000" dirty="0"/>
              <a:t>      </a:t>
            </a:r>
            <a:r>
              <a:rPr lang="en-US" sz="2000" dirty="0" err="1"/>
              <a:t>compute_modes</a:t>
            </a:r>
            <a:r>
              <a:rPr lang="en-US" sz="2000" dirty="0"/>
              <a:t>,</a:t>
            </a:r>
          </a:p>
          <a:p>
            <a:pPr marL="914400" lvl="2" indent="0">
              <a:buNone/>
            </a:pPr>
            <a:r>
              <a:rPr lang="en-US" sz="2000" dirty="0"/>
              <a:t>      </a:t>
            </a:r>
            <a:r>
              <a:rPr lang="en-US" sz="2000" dirty="0" err="1"/>
              <a:t>plot_mode</a:t>
            </a:r>
            <a:r>
              <a:rPr lang="en-US" sz="2000" dirty="0"/>
              <a:t>,</a:t>
            </a:r>
          </a:p>
          <a:p>
            <a:pPr marL="914400" lvl="2" indent="0">
              <a:buNone/>
            </a:pPr>
            <a:r>
              <a:rPr lang="en-US" sz="2000" dirty="0"/>
              <a:t>      )</a:t>
            </a:r>
          </a:p>
          <a:p>
            <a:pPr lvl="2"/>
            <a:r>
              <a:rPr lang="en-US" sz="2000" dirty="0"/>
              <a:t>#from </a:t>
            </a:r>
            <a:r>
              <a:rPr lang="en-US" sz="2000" dirty="0" err="1"/>
              <a:t>femwell.mode_solver</a:t>
            </a:r>
            <a:r>
              <a:rPr lang="en-US" sz="2000" dirty="0"/>
              <a:t> import </a:t>
            </a:r>
            <a:r>
              <a:rPr lang="en-US" sz="2000" dirty="0" err="1"/>
              <a:t>solver_slepc</a:t>
            </a:r>
            <a:endParaRPr lang="en-US" sz="2000" dirty="0"/>
          </a:p>
          <a:p>
            <a:pPr marL="914400" lvl="2" indent="0">
              <a:buNone/>
            </a:pPr>
            <a:r>
              <a:rPr lang="en-US" sz="2000" dirty="0"/>
              <a:t>    from </a:t>
            </a:r>
            <a:r>
              <a:rPr lang="en-US" sz="2000" dirty="0" err="1"/>
              <a:t>femwell.solver</a:t>
            </a:r>
            <a:r>
              <a:rPr lang="en-US" sz="2000" dirty="0"/>
              <a:t> import </a:t>
            </a:r>
            <a:r>
              <a:rPr lang="en-US" sz="2000" dirty="0" err="1"/>
              <a:t>solver_eigen_slepc</a:t>
            </a:r>
            <a:endParaRPr lang="en-US" sz="2000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0EA07EF-0DFE-E969-46EB-78F4955325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</a:t>
            </a:r>
            <a:r>
              <a:rPr lang="en-US" altLang="zh-CN" dirty="0" err="1"/>
              <a:t>emwell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FC09A0-8FE5-36B0-831F-33F20D3523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2BD91-2AE8-487A-BD5C-78BC9B3F7C4B}" type="datetime1">
              <a:rPr lang="en-US" smtClean="0"/>
              <a:t>11/14/2024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DA7766-0156-D570-9974-02E08293BB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64BFF0-2850-DAB4-572C-A233505BF1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7313F-D866-4554-955F-25FA0D5B908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2725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PlaceHolder 1"/>
          <p:cNvSpPr>
            <a:spLocks noGrp="1"/>
          </p:cNvSpPr>
          <p:nvPr>
            <p:ph type="title"/>
          </p:nvPr>
        </p:nvSpPr>
        <p:spPr>
          <a:xfrm>
            <a:off x="250920" y="149400"/>
            <a:ext cx="6768720" cy="647280"/>
          </a:xfrm>
          <a:prstGeom prst="rect">
            <a:avLst/>
          </a:prstGeom>
          <a:noFill/>
          <a:ln w="0">
            <a:noFill/>
          </a:ln>
        </p:spPr>
        <p:txBody>
          <a:bodyPr lIns="0" numCol="1" spcCol="0" anchor="ctr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3200" b="0" strike="noStrike" spc="-1">
                <a:solidFill>
                  <a:srgbClr val="0B2A51"/>
                </a:solidFill>
                <a:latin typeface="Arial"/>
                <a:ea typeface="ＭＳ Ｐゴシック"/>
              </a:rPr>
              <a:t>Femwell</a:t>
            </a:r>
            <a:endParaRPr lang="de-DE" sz="3200" b="0" strike="noStrike" spc="-1">
              <a:solidFill>
                <a:srgbClr val="003399"/>
              </a:solidFill>
              <a:latin typeface="Arial"/>
            </a:endParaRPr>
          </a:p>
        </p:txBody>
      </p:sp>
      <p:pic>
        <p:nvPicPr>
          <p:cNvPr id="291" name="Picture 290"/>
          <p:cNvPicPr/>
          <p:nvPr/>
        </p:nvPicPr>
        <p:blipFill>
          <a:blip r:embed="rId2"/>
          <a:srcRect l="44992"/>
          <a:stretch/>
        </p:blipFill>
        <p:spPr>
          <a:xfrm>
            <a:off x="2057400" y="1371960"/>
            <a:ext cx="5029200" cy="4571640"/>
          </a:xfrm>
          <a:prstGeom prst="rect">
            <a:avLst/>
          </a:prstGeom>
          <a:ln w="0">
            <a:noFill/>
          </a:ln>
        </p:spPr>
      </p:pic>
      <p:pic>
        <p:nvPicPr>
          <p:cNvPr id="292" name="Picture 291"/>
          <p:cNvPicPr/>
          <p:nvPr/>
        </p:nvPicPr>
        <p:blipFill>
          <a:blip r:embed="rId3"/>
          <a:srcRect l="34996" r="37500"/>
          <a:stretch/>
        </p:blipFill>
        <p:spPr>
          <a:xfrm>
            <a:off x="-228600" y="1371960"/>
            <a:ext cx="2514240" cy="4571640"/>
          </a:xfrm>
          <a:prstGeom prst="rect">
            <a:avLst/>
          </a:prstGeom>
          <a:ln w="0">
            <a:noFill/>
          </a:ln>
        </p:spPr>
      </p:pic>
      <p:pic>
        <p:nvPicPr>
          <p:cNvPr id="293" name="Picture 292"/>
          <p:cNvPicPr/>
          <p:nvPr/>
        </p:nvPicPr>
        <p:blipFill>
          <a:blip r:embed="rId4"/>
          <a:srcRect l="49996" r="15000"/>
          <a:stretch/>
        </p:blipFill>
        <p:spPr>
          <a:xfrm>
            <a:off x="5715360" y="1341360"/>
            <a:ext cx="3200040" cy="457164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874C631A-6A99-4C98-B38B-62373AD03D53}" type="slidenum">
              <a:t>32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4BCE114B-488D-46C5-BF7E-4CE4D0D4DC89}" type="datetime1">
              <a:rPr lang="en-US"/>
              <a:t>11/14/2024</a:t>
            </a:fld>
            <a:endParaRPr lang="en-US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PlaceHolder 1"/>
          <p:cNvSpPr>
            <a:spLocks noGrp="1"/>
          </p:cNvSpPr>
          <p:nvPr>
            <p:ph/>
          </p:nvPr>
        </p:nvSpPr>
        <p:spPr>
          <a:xfrm>
            <a:off x="250920" y="1371960"/>
            <a:ext cx="8642160" cy="4966920"/>
          </a:xfrm>
          <a:prstGeom prst="rect">
            <a:avLst/>
          </a:prstGeom>
          <a:noFill/>
          <a:ln w="0">
            <a:noFill/>
          </a:ln>
        </p:spPr>
        <p:txBody>
          <a:bodyPr lIns="0" numCol="1" spcCol="0" anchor="t">
            <a:noAutofit/>
          </a:bodyPr>
          <a:lstStyle/>
          <a:p>
            <a:pPr>
              <a:lnSpc>
                <a:spcPct val="100000"/>
              </a:lnSpc>
              <a:spcBef>
                <a:spcPts val="479"/>
              </a:spcBef>
              <a:buNone/>
            </a:pPr>
            <a:endParaRPr lang="de-DE" sz="2400" b="0" strike="noStrike" spc="-1">
              <a:solidFill>
                <a:srgbClr val="0B2A51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  <a:buNone/>
            </a:pPr>
            <a:endParaRPr lang="de-DE" sz="2400" b="0" strike="noStrike" spc="-1">
              <a:solidFill>
                <a:srgbClr val="0B2A51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  <a:buNone/>
            </a:pPr>
            <a:endParaRPr lang="de-DE" sz="2400" b="0" strike="noStrike" spc="-1">
              <a:solidFill>
                <a:srgbClr val="0B2A51"/>
              </a:solidFill>
              <a:latin typeface="Arial"/>
            </a:endParaRPr>
          </a:p>
        </p:txBody>
      </p:sp>
      <p:sp>
        <p:nvSpPr>
          <p:cNvPr id="295" name="PlaceHolder 2"/>
          <p:cNvSpPr>
            <a:spLocks noGrp="1"/>
          </p:cNvSpPr>
          <p:nvPr>
            <p:ph type="title"/>
          </p:nvPr>
        </p:nvSpPr>
        <p:spPr>
          <a:xfrm>
            <a:off x="250920" y="149400"/>
            <a:ext cx="6768720" cy="647280"/>
          </a:xfrm>
          <a:prstGeom prst="rect">
            <a:avLst/>
          </a:prstGeom>
          <a:noFill/>
          <a:ln w="0">
            <a:noFill/>
          </a:ln>
        </p:spPr>
        <p:txBody>
          <a:bodyPr lIns="0" numCol="1" spcCol="0" anchor="ctr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3200" b="0" strike="noStrike" spc="-1">
                <a:solidFill>
                  <a:srgbClr val="0B2A51"/>
                </a:solidFill>
                <a:latin typeface="Arial"/>
                <a:ea typeface="ＭＳ Ｐゴシック"/>
              </a:rPr>
              <a:t>Femwell</a:t>
            </a:r>
            <a:endParaRPr lang="de-DE" sz="3200" b="0" strike="noStrike" spc="-1">
              <a:solidFill>
                <a:srgbClr val="003399"/>
              </a:solidFill>
              <a:latin typeface="Arial"/>
            </a:endParaRPr>
          </a:p>
        </p:txBody>
      </p:sp>
      <p:sp>
        <p:nvSpPr>
          <p:cNvPr id="296" name="PlaceHolder 3"/>
          <p:cNvSpPr>
            <a:spLocks noGrp="1"/>
          </p:cNvSpPr>
          <p:nvPr>
            <p:ph type="ftr" idx="42"/>
          </p:nvPr>
        </p:nvSpPr>
        <p:spPr>
          <a:xfrm>
            <a:off x="3029040" y="6356520"/>
            <a:ext cx="308592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defRPr lang="en-US" sz="2400" b="0" strike="noStrike" spc="-1">
                <a:latin typeface="Times New Roman"/>
              </a:defRPr>
            </a:lvl1pPr>
          </a:lstStyle>
          <a:p>
            <a:endParaRPr lang="en-US" sz="2400" b="0" strike="noStrike" spc="-1">
              <a:latin typeface="Times New Roman"/>
            </a:endParaRPr>
          </a:p>
        </p:txBody>
      </p:sp>
      <p:pic>
        <p:nvPicPr>
          <p:cNvPr id="297" name="Picture 296"/>
          <p:cNvPicPr/>
          <p:nvPr/>
        </p:nvPicPr>
        <p:blipFill>
          <a:blip r:embed="rId2"/>
          <a:stretch/>
        </p:blipFill>
        <p:spPr>
          <a:xfrm>
            <a:off x="2021400" y="1143000"/>
            <a:ext cx="5545800" cy="2772720"/>
          </a:xfrm>
          <a:prstGeom prst="rect">
            <a:avLst/>
          </a:prstGeom>
          <a:ln w="0">
            <a:noFill/>
          </a:ln>
        </p:spPr>
      </p:pic>
      <p:pic>
        <p:nvPicPr>
          <p:cNvPr id="298" name="Picture 297"/>
          <p:cNvPicPr/>
          <p:nvPr/>
        </p:nvPicPr>
        <p:blipFill>
          <a:blip r:embed="rId3"/>
          <a:stretch/>
        </p:blipFill>
        <p:spPr>
          <a:xfrm>
            <a:off x="2057400" y="3801600"/>
            <a:ext cx="5257800" cy="2628720"/>
          </a:xfrm>
          <a:prstGeom prst="rect">
            <a:avLst/>
          </a:prstGeom>
          <a:ln w="0">
            <a:noFill/>
          </a:ln>
        </p:spPr>
      </p:pic>
      <p:sp>
        <p:nvSpPr>
          <p:cNvPr id="5" name="PlaceHolder 4"/>
          <p:cNvSpPr>
            <a:spLocks noGrp="1"/>
          </p:cNvSpPr>
          <p:nvPr>
            <p:ph type="sldNum" idx="6"/>
          </p:nvPr>
        </p:nvSpPr>
        <p:spPr>
          <a:xfrm>
            <a:off x="6458040" y="6356520"/>
            <a:ext cx="20570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lnSpc>
                <a:spcPct val="100000"/>
              </a:lnSpc>
              <a:buNone/>
              <a:defRPr lang="en-US" sz="1200" b="1" strike="noStrike" kern="1200" spc="-1">
                <a:solidFill>
                  <a:srgbClr val="787878"/>
                </a:solidFill>
                <a:latin typeface="Arial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D68AD8F-62A0-46F8-89A3-FD51EEC109A6}" type="slidenum">
              <a:rPr lang="en-US" smtClean="0"/>
              <a:pPr/>
              <a:t>33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>
          <a:xfrm>
            <a:off x="628560" y="6356520"/>
            <a:ext cx="20570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lnSpc>
                <a:spcPct val="100000"/>
              </a:lnSpc>
              <a:buNone/>
              <a:defRPr lang="en-US" sz="1200" b="1" strike="noStrike" kern="1200" spc="-1">
                <a:solidFill>
                  <a:srgbClr val="787878"/>
                </a:solidFill>
                <a:latin typeface="Arial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PlaceHolder 1"/>
          <p:cNvSpPr>
            <a:spLocks noGrp="1"/>
          </p:cNvSpPr>
          <p:nvPr>
            <p:ph/>
          </p:nvPr>
        </p:nvSpPr>
        <p:spPr>
          <a:xfrm>
            <a:off x="250920" y="1371960"/>
            <a:ext cx="8642160" cy="4966920"/>
          </a:xfrm>
          <a:prstGeom prst="rect">
            <a:avLst/>
          </a:prstGeom>
          <a:noFill/>
          <a:ln w="0">
            <a:noFill/>
          </a:ln>
        </p:spPr>
        <p:txBody>
          <a:bodyPr lIns="0" numCol="1" spcCol="0" anchor="t">
            <a:noAutofit/>
          </a:bodyPr>
          <a:lstStyle/>
          <a:p>
            <a:pPr>
              <a:lnSpc>
                <a:spcPct val="100000"/>
              </a:lnSpc>
              <a:spcBef>
                <a:spcPts val="479"/>
              </a:spcBef>
              <a:buNone/>
            </a:pPr>
            <a:endParaRPr lang="de-DE" sz="2400" b="0" strike="noStrike" spc="-1">
              <a:solidFill>
                <a:srgbClr val="0B2A51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  <a:buNone/>
            </a:pPr>
            <a:endParaRPr lang="de-DE" sz="2400" b="0" strike="noStrike" spc="-1">
              <a:solidFill>
                <a:srgbClr val="0B2A51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  <a:buNone/>
            </a:pPr>
            <a:endParaRPr lang="de-DE" sz="2400" b="0" strike="noStrike" spc="-1">
              <a:solidFill>
                <a:srgbClr val="0B2A51"/>
              </a:solidFill>
              <a:latin typeface="Arial"/>
            </a:endParaRPr>
          </a:p>
        </p:txBody>
      </p:sp>
      <p:sp>
        <p:nvSpPr>
          <p:cNvPr id="300" name="PlaceHolder 2"/>
          <p:cNvSpPr>
            <a:spLocks noGrp="1"/>
          </p:cNvSpPr>
          <p:nvPr>
            <p:ph type="title"/>
          </p:nvPr>
        </p:nvSpPr>
        <p:spPr>
          <a:xfrm>
            <a:off x="250920" y="149400"/>
            <a:ext cx="6768720" cy="647280"/>
          </a:xfrm>
          <a:prstGeom prst="rect">
            <a:avLst/>
          </a:prstGeom>
          <a:noFill/>
          <a:ln w="0">
            <a:noFill/>
          </a:ln>
        </p:spPr>
        <p:txBody>
          <a:bodyPr lIns="0" numCol="1" spcCol="0" anchor="ctr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3200" b="0" strike="noStrike" spc="-1">
                <a:solidFill>
                  <a:srgbClr val="0B2A51"/>
                </a:solidFill>
                <a:latin typeface="Arial"/>
                <a:ea typeface="ＭＳ Ｐゴシック"/>
              </a:rPr>
              <a:t>Femwell</a:t>
            </a:r>
            <a:endParaRPr lang="de-DE" sz="3200" b="0" strike="noStrike" spc="-1">
              <a:solidFill>
                <a:srgbClr val="003399"/>
              </a:solidFill>
              <a:latin typeface="Arial"/>
            </a:endParaRPr>
          </a:p>
        </p:txBody>
      </p:sp>
      <p:sp>
        <p:nvSpPr>
          <p:cNvPr id="301" name="PlaceHolder 3"/>
          <p:cNvSpPr>
            <a:spLocks noGrp="1"/>
          </p:cNvSpPr>
          <p:nvPr>
            <p:ph type="ftr" idx="43"/>
          </p:nvPr>
        </p:nvSpPr>
        <p:spPr>
          <a:xfrm>
            <a:off x="3029040" y="6356520"/>
            <a:ext cx="308592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defRPr lang="en-US" sz="2400" b="0" strike="noStrike" spc="-1">
                <a:latin typeface="Times New Roman"/>
              </a:defRPr>
            </a:lvl1pPr>
          </a:lstStyle>
          <a:p>
            <a:endParaRPr lang="en-US" sz="2400" b="0" strike="noStrike" spc="-1">
              <a:latin typeface="Times New Roman"/>
            </a:endParaRPr>
          </a:p>
        </p:txBody>
      </p:sp>
      <p:pic>
        <p:nvPicPr>
          <p:cNvPr id="302" name="Picture 301"/>
          <p:cNvPicPr/>
          <p:nvPr/>
        </p:nvPicPr>
        <p:blipFill>
          <a:blip r:embed="rId2"/>
          <a:stretch/>
        </p:blipFill>
        <p:spPr>
          <a:xfrm>
            <a:off x="1828800" y="1227240"/>
            <a:ext cx="5318280" cy="2658960"/>
          </a:xfrm>
          <a:prstGeom prst="rect">
            <a:avLst/>
          </a:prstGeom>
          <a:ln w="0">
            <a:noFill/>
          </a:ln>
        </p:spPr>
      </p:pic>
      <p:pic>
        <p:nvPicPr>
          <p:cNvPr id="303" name="Picture 302"/>
          <p:cNvPicPr/>
          <p:nvPr/>
        </p:nvPicPr>
        <p:blipFill>
          <a:blip r:embed="rId3"/>
          <a:stretch/>
        </p:blipFill>
        <p:spPr>
          <a:xfrm>
            <a:off x="2057400" y="3741840"/>
            <a:ext cx="4861080" cy="2430360"/>
          </a:xfrm>
          <a:prstGeom prst="rect">
            <a:avLst/>
          </a:prstGeom>
          <a:ln w="0">
            <a:noFill/>
          </a:ln>
        </p:spPr>
      </p:pic>
      <p:sp>
        <p:nvSpPr>
          <p:cNvPr id="5" name="PlaceHolder 4"/>
          <p:cNvSpPr>
            <a:spLocks noGrp="1"/>
          </p:cNvSpPr>
          <p:nvPr>
            <p:ph type="sldNum" idx="6"/>
          </p:nvPr>
        </p:nvSpPr>
        <p:spPr>
          <a:xfrm>
            <a:off x="6458040" y="6356520"/>
            <a:ext cx="20570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lnSpc>
                <a:spcPct val="100000"/>
              </a:lnSpc>
              <a:buNone/>
              <a:defRPr lang="en-US" sz="1200" b="1" strike="noStrike" kern="1200" spc="-1">
                <a:solidFill>
                  <a:srgbClr val="787878"/>
                </a:solidFill>
                <a:latin typeface="Arial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D68AD8F-62A0-46F8-89A3-FD51EEC109A6}" type="slidenum">
              <a:rPr lang="en-US" smtClean="0"/>
              <a:pPr/>
              <a:t>34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>
          <a:xfrm>
            <a:off x="628560" y="6356520"/>
            <a:ext cx="20570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lnSpc>
                <a:spcPct val="100000"/>
              </a:lnSpc>
              <a:buNone/>
              <a:defRPr lang="en-US" sz="1200" b="1" strike="noStrike" kern="1200" spc="-1">
                <a:solidFill>
                  <a:srgbClr val="787878"/>
                </a:solidFill>
                <a:latin typeface="Arial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98241E2-B26F-E0DE-7BFB-EC3CEFF8C8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</a:t>
            </a:r>
            <a:r>
              <a:rPr lang="en-US" altLang="zh-CN" dirty="0"/>
              <a:t>seful Links</a:t>
            </a:r>
          </a:p>
          <a:p>
            <a:pPr lvl="1"/>
            <a:r>
              <a:rPr lang="en-US" dirty="0">
                <a:hlinkClick r:id="rId2"/>
              </a:rPr>
              <a:t>http://www.mfertig.de/pages/photonics.html</a:t>
            </a:r>
            <a:r>
              <a:rPr lang="en-US" dirty="0"/>
              <a:t> </a:t>
            </a:r>
          </a:p>
          <a:p>
            <a:pPr lvl="1"/>
            <a:r>
              <a:rPr lang="en-US" dirty="0">
                <a:hlinkClick r:id="rId3"/>
              </a:rPr>
              <a:t>https://meep.readthedocs.io/en/latest/Python_User_Interface/</a:t>
            </a:r>
            <a:r>
              <a:rPr lang="en-US" dirty="0"/>
              <a:t> </a:t>
            </a:r>
          </a:p>
          <a:p>
            <a:pPr lvl="1"/>
            <a:r>
              <a:rPr lang="en-US" dirty="0">
                <a:hlinkClick r:id="rId4"/>
              </a:rPr>
              <a:t>http://www.simpetus.com/projects.html#mpb_waveguide</a:t>
            </a:r>
            <a:r>
              <a:rPr lang="en-US" dirty="0"/>
              <a:t>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A224FEA-F161-F335-DE99-C850B40A1E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MEEP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84C791-C2E4-941E-1CAF-FC7A4F2CF0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2BD91-2AE8-487A-BD5C-78BC9B3F7C4B}" type="datetime1">
              <a:rPr lang="en-US" smtClean="0"/>
              <a:t>11/14/2024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E23453-03DE-96D6-25E9-0C08CED2A1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4243FB-B3CE-F623-23DD-5D8E28B7F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7313F-D866-4554-955F-25FA0D5B9080}" type="slidenum">
              <a:rPr lang="en-US" smtClean="0"/>
              <a:t>35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E934BA1-3909-F098-909A-AFB794369D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5745" y="2883159"/>
            <a:ext cx="7072510" cy="329960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1010E6D-2275-285A-7C36-630770418B7C}"/>
              </a:ext>
            </a:extLst>
          </p:cNvPr>
          <p:cNvSpPr txBox="1"/>
          <p:nvPr/>
        </p:nvSpPr>
        <p:spPr>
          <a:xfrm>
            <a:off x="805584" y="6125485"/>
            <a:ext cx="753283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0" dirty="0">
                <a:solidFill>
                  <a:srgbClr val="002060"/>
                </a:solidFill>
                <a:hlinkClick r:id="rId4"/>
              </a:rPr>
              <a:t>http://www.simpetus.com/projects.html#mpb_waveguide</a:t>
            </a:r>
            <a:r>
              <a:rPr lang="zh-CN" altLang="en-US" sz="1000" b="0" dirty="0">
                <a:solidFill>
                  <a:srgbClr val="002060"/>
                </a:solidFill>
              </a:rPr>
              <a:t> </a:t>
            </a:r>
            <a:r>
              <a:rPr lang="en-US" altLang="zh-CN" sz="1000" b="0" dirty="0">
                <a:solidFill>
                  <a:srgbClr val="002060"/>
                </a:solidFill>
              </a:rPr>
              <a:t>MPB Project #1 — Modes of Silicon on Insulator (SOI) Strip Waveguides</a:t>
            </a:r>
            <a:r>
              <a:rPr lang="en-US" sz="1000" b="0" dirty="0">
                <a:solidFill>
                  <a:srgbClr val="002060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839077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73863558-DAC2-ABFE-8694-4028232D69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28918" y="3266575"/>
            <a:ext cx="2953162" cy="168616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ECC89A43-E415-0E3B-4E0A-C3E21C586F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Week 18-21 Solve Coupled ODEs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051FBC-A5C6-9E2F-AF69-12E81FD63F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2BD91-2AE8-487A-BD5C-78BC9B3F7C4B}" type="datetime1">
              <a:rPr lang="en-US" smtClean="0"/>
              <a:t>11/14/2024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058906-9ACE-F095-D587-88BCAF71B9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692D92-3D3B-9B97-AFC5-DBEF91E69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7313F-D866-4554-955F-25FA0D5B9080}" type="slidenum">
              <a:rPr lang="en-US" smtClean="0"/>
              <a:t>36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BCFF161-E698-15F5-5D9F-BD05F4BDE9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6050" y="1946608"/>
            <a:ext cx="3038899" cy="124794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79C3743-00E5-EC30-4BC0-525BFA54C7D4}"/>
              </a:ext>
            </a:extLst>
          </p:cNvPr>
          <p:cNvSpPr txBox="1"/>
          <p:nvPr/>
        </p:nvSpPr>
        <p:spPr>
          <a:xfrm>
            <a:off x="937726" y="5956240"/>
            <a:ext cx="72685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Borghi</a:t>
            </a:r>
            <a:r>
              <a:rPr lang="en-US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Massimo, et al. "On the modeling of thermal and free carrier nonlinearities in silicon-on-insulator </a:t>
            </a:r>
            <a:r>
              <a:rPr lang="en-US" sz="10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microring</a:t>
            </a:r>
            <a:r>
              <a:rPr lang="en-US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resonators." </a:t>
            </a:r>
            <a:r>
              <a:rPr lang="en-US" sz="10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Optics Express</a:t>
            </a:r>
            <a:r>
              <a:rPr lang="en-US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29.3 (2021): 4363-4377.</a:t>
            </a:r>
            <a:endParaRPr lang="en-US" sz="1050" b="0" dirty="0">
              <a:solidFill>
                <a:srgbClr val="002060"/>
              </a:solidFill>
            </a:endParaRPr>
          </a:p>
        </p:txBody>
      </p:sp>
      <p:sp>
        <p:nvSpPr>
          <p:cNvPr id="13" name="Content Placeholder 1">
            <a:extLst>
              <a:ext uri="{FF2B5EF4-FFF2-40B4-BE49-F238E27FC236}">
                <a16:creationId xmlns:a16="http://schemas.microsoft.com/office/drawing/2014/main" id="{93E70518-7E57-873A-CD62-31E3ACD28708}"/>
              </a:ext>
            </a:extLst>
          </p:cNvPr>
          <p:cNvSpPr txBox="1">
            <a:spLocks/>
          </p:cNvSpPr>
          <p:nvPr/>
        </p:nvSpPr>
        <p:spPr bwMode="auto">
          <a:xfrm>
            <a:off x="250825" y="1341439"/>
            <a:ext cx="8642350" cy="515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400">
                <a:solidFill>
                  <a:srgbClr val="0B2A5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SzPct val="70000"/>
              <a:buFont typeface="Wingdings" panose="05000000000000000000" pitchFamily="2" charset="2"/>
              <a:buChar char="q"/>
              <a:defRPr sz="2000">
                <a:solidFill>
                  <a:srgbClr val="0B2A51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1800">
                <a:solidFill>
                  <a:srgbClr val="0B2A51"/>
                </a:solidFill>
                <a:latin typeface="+mn-lt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rgbClr val="0B2A51"/>
                </a:solidFill>
                <a:latin typeface="+mn-lt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rgbClr val="0B2A51"/>
                </a:solidFill>
                <a:latin typeface="+mn-lt"/>
                <a:ea typeface="ＭＳ Ｐゴシック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0B2A5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0B2A5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0B2A5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0B2A51"/>
                </a:solidFill>
                <a:latin typeface="+mn-lt"/>
              </a:defRPr>
            </a:lvl9pPr>
          </a:lstStyle>
          <a:p>
            <a:r>
              <a:rPr lang="en-US" b="0" kern="0"/>
              <a:t>Nonlinear </a:t>
            </a:r>
            <a:r>
              <a:rPr lang="en-US" b="0" kern="0" dirty="0"/>
              <a:t>coupled mode theory (CMT):</a:t>
            </a:r>
          </a:p>
          <a:p>
            <a:endParaRPr lang="en-US" b="0" kern="0" dirty="0"/>
          </a:p>
        </p:txBody>
      </p:sp>
    </p:spTree>
    <p:extLst>
      <p:ext uri="{BB962C8B-B14F-4D97-AF65-F5344CB8AC3E}">
        <p14:creationId xmlns:p14="http://schemas.microsoft.com/office/powerpoint/2010/main" val="41266117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8B9DEDB-F63F-E0D5-5A02-67749F26F7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86AA918-D96D-6BAB-2A6B-68775193D5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A2C350-6F5F-B641-154D-F6939AECFD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2BD91-2AE8-487A-BD5C-78BC9B3F7C4B}" type="datetime1">
              <a:rPr lang="en-US" smtClean="0"/>
              <a:t>11/14/2024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4A46F2-C065-F712-DEB1-3B891353DB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0B3878-F792-18BA-BD68-8ECFC6E8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7313F-D866-4554-955F-25FA0D5B9080}" type="slidenum">
              <a:rPr lang="en-US" smtClean="0"/>
              <a:t>37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549C8FD-D2AE-2F6B-4941-EE0F699D7C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7678" y="1667294"/>
            <a:ext cx="4108644" cy="432425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EFBAC52-78A9-6ACD-5693-E8C730DC1062}"/>
              </a:ext>
            </a:extLst>
          </p:cNvPr>
          <p:cNvSpPr txBox="1"/>
          <p:nvPr/>
        </p:nvSpPr>
        <p:spPr>
          <a:xfrm>
            <a:off x="937726" y="6037892"/>
            <a:ext cx="72685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Gray, Dodd, et al. "Thermo-optic </a:t>
            </a:r>
            <a:r>
              <a:rPr lang="en-US" sz="10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multistability</a:t>
            </a:r>
            <a:r>
              <a:rPr lang="en-US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and relaxation in silicon </a:t>
            </a:r>
            <a:r>
              <a:rPr lang="en-US" sz="10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microring</a:t>
            </a:r>
            <a:r>
              <a:rPr lang="en-US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resonators with lateral diodes." </a:t>
            </a:r>
            <a:r>
              <a:rPr lang="en-US" sz="10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Physical Review Applied</a:t>
            </a:r>
            <a:r>
              <a:rPr lang="en-US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14.2 (2020): 024073.</a:t>
            </a:r>
            <a:endParaRPr lang="en-US" sz="1100" b="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35758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E3BFE41-0EC7-BAF1-C654-6C7D8F2C63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825" y="149225"/>
            <a:ext cx="7205052" cy="647700"/>
          </a:xfrm>
        </p:spPr>
        <p:txBody>
          <a:bodyPr/>
          <a:lstStyle/>
          <a:p>
            <a:r>
              <a:rPr lang="en-US" dirty="0"/>
              <a:t> </a:t>
            </a:r>
            <a:r>
              <a:rPr lang="en-US" sz="2400" dirty="0"/>
              <a:t>Normalized Equations and Linear Stability Analysis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7D97C3-5115-67F0-5535-E61247C9C4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2BD91-2AE8-487A-BD5C-78BC9B3F7C4B}" type="datetime1">
              <a:rPr lang="en-US" smtClean="0"/>
              <a:t>11/14/2024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F765E2-7B1A-0EE0-5F6C-905F758F05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15922C-44B4-019E-2333-9A5C605438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7313F-D866-4554-955F-25FA0D5B9080}" type="slidenum">
              <a:rPr lang="en-US" smtClean="0"/>
              <a:t>38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60AB5F0-B716-71D3-FFD6-1701972E9E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167" y="2126265"/>
            <a:ext cx="5414485" cy="228093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AA76F26-3C05-9C68-4C85-098FCB0111D2}"/>
              </a:ext>
            </a:extLst>
          </p:cNvPr>
          <p:cNvSpPr txBox="1"/>
          <p:nvPr/>
        </p:nvSpPr>
        <p:spPr>
          <a:xfrm>
            <a:off x="937725" y="5987018"/>
            <a:ext cx="72685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Zhang, Libin, et al. "</a:t>
            </a:r>
            <a:r>
              <a:rPr lang="en-US" sz="10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Multibistability</a:t>
            </a:r>
            <a:r>
              <a:rPr lang="en-US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and self-pulsation in nonlinear high-Q silicon </a:t>
            </a:r>
            <a:r>
              <a:rPr lang="en-US" sz="10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microring</a:t>
            </a:r>
            <a:r>
              <a:rPr lang="en-US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resonators considering thermo-optical effect." Physical Review A—Atomic, Molecular, and Optical Physics 87.5 (2013): 053805.</a:t>
            </a:r>
            <a:endParaRPr lang="en-US" sz="1100" b="0" dirty="0">
              <a:solidFill>
                <a:srgbClr val="002060"/>
              </a:solidFill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7F82F44-C160-90B9-7211-24D0442FAC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247778" y="1145129"/>
            <a:ext cx="2113031" cy="4841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04854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A diagram of a function&#10;&#10;Description automatically generated">
            <a:extLst>
              <a:ext uri="{FF2B5EF4-FFF2-40B4-BE49-F238E27FC236}">
                <a16:creationId xmlns:a16="http://schemas.microsoft.com/office/drawing/2014/main" id="{1285BF0D-4010-EF27-18A6-AEFBD1FF3D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1824831"/>
            <a:ext cx="5334000" cy="40005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6CB7507-AF71-0856-A199-DB280430A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Week 22-23 Ikeda Map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782DF6-BE19-501C-C88E-188C606A28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2BD91-2AE8-487A-BD5C-78BC9B3F7C4B}" type="datetime1">
              <a:rPr lang="en-US" smtClean="0"/>
              <a:t>11/14/2024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9E7093-D8FA-8778-B575-531EC9DF78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6C115F-7FA2-ACD2-8642-61B2C306E8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7313F-D866-4554-955F-25FA0D5B9080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7348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4">
            <a:extLst>
              <a:ext uri="{FF2B5EF4-FFF2-40B4-BE49-F238E27FC236}">
                <a16:creationId xmlns:a16="http://schemas.microsoft.com/office/drawing/2014/main" id="{24E50F95-7A7A-69B6-4568-3A1CC9D7A28B}"/>
              </a:ext>
            </a:extLst>
          </p:cNvPr>
          <p:cNvPicPr/>
          <p:nvPr/>
        </p:nvPicPr>
        <p:blipFill rotWithShape="1">
          <a:blip r:embed="rId2"/>
          <a:srcRect t="13670"/>
          <a:stretch/>
        </p:blipFill>
        <p:spPr>
          <a:xfrm>
            <a:off x="5531556" y="1247649"/>
            <a:ext cx="3474114" cy="1956393"/>
          </a:xfrm>
          <a:prstGeom prst="rect">
            <a:avLst/>
          </a:prstGeom>
          <a:ln>
            <a:noFill/>
          </a:ln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5783D75-F6BB-D2E0-4773-05051158F1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9105" y="1294092"/>
            <a:ext cx="4837339" cy="4967287"/>
          </a:xfrm>
        </p:spPr>
        <p:txBody>
          <a:bodyPr/>
          <a:lstStyle/>
          <a:p>
            <a:r>
              <a:rPr lang="en-US" dirty="0"/>
              <a:t>Theory Background</a:t>
            </a:r>
          </a:p>
          <a:p>
            <a:pPr lvl="1"/>
            <a:r>
              <a:rPr lang="en-US" sz="2000" dirty="0" err="1"/>
              <a:t>Ising</a:t>
            </a:r>
            <a:r>
              <a:rPr lang="en-US" sz="2000" dirty="0"/>
              <a:t> Model and </a:t>
            </a:r>
            <a:r>
              <a:rPr lang="en-US" sz="2000" dirty="0" err="1"/>
              <a:t>Ising</a:t>
            </a:r>
            <a:r>
              <a:rPr lang="en-US" sz="2000" dirty="0"/>
              <a:t> Machine</a:t>
            </a:r>
          </a:p>
          <a:p>
            <a:pPr lvl="2"/>
            <a:r>
              <a:rPr lang="en-US" sz="1800" dirty="0"/>
              <a:t>https://nbviewer.org/url/jakevdp.github.io/downloads/notebooks/CythonIsingModel.ipynb </a:t>
            </a:r>
          </a:p>
          <a:p>
            <a:pPr lvl="2"/>
            <a:r>
              <a:rPr lang="en-US" sz="1800" dirty="0"/>
              <a:t>https://matthewrocklin.com/blog/work/2015/02/28/Ising</a:t>
            </a:r>
          </a:p>
          <a:p>
            <a:pPr lvl="1"/>
            <a:r>
              <a:rPr lang="en-US" sz="2000" dirty="0"/>
              <a:t>Pitchfork Bifurcation</a:t>
            </a:r>
          </a:p>
          <a:p>
            <a:pPr lvl="2"/>
            <a:r>
              <a:rPr lang="en-US" sz="1800" dirty="0"/>
              <a:t>https://www.youtube.com/watch?v=Il75BOO94jY&amp;t=2134s </a:t>
            </a:r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2BB40F2-086B-B175-64BF-0DDB1294D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</a:t>
            </a:r>
            <a:r>
              <a:rPr lang="en-US" altLang="zh-CN" dirty="0"/>
              <a:t>eek 1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2C7E49-795D-B1C0-FD31-03C36BFB06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C47385-6E6D-403A-B787-CC7F98242E15}" type="datetime1">
              <a:rPr lang="en-US" smtClean="0"/>
              <a:t>11/14/2024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709687-DBB5-601B-FE02-2CBD882BBA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0D0955-DB61-F575-A291-7DD00E9A0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7313F-D866-4554-955F-25FA0D5B9080}" type="slidenum">
              <a:rPr lang="en-US" smtClean="0"/>
              <a:t>4</a:t>
            </a:fld>
            <a:endParaRPr lang="en-US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FABDA53C-4A3D-1183-C938-87414F20E19F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5702461" y="3546154"/>
            <a:ext cx="3038040" cy="2323919"/>
          </a:xfrm>
          <a:prstGeom prst="rect">
            <a:avLst/>
          </a:prstGeom>
          <a:ln>
            <a:noFill/>
          </a:ln>
        </p:spPr>
      </p:pic>
      <p:sp>
        <p:nvSpPr>
          <p:cNvPr id="8" name="CustomShape 3">
            <a:extLst>
              <a:ext uri="{FF2B5EF4-FFF2-40B4-BE49-F238E27FC236}">
                <a16:creationId xmlns:a16="http://schemas.microsoft.com/office/drawing/2014/main" id="{884AEA89-803F-047E-2EAD-A628BAF6CAB2}"/>
              </a:ext>
            </a:extLst>
          </p:cNvPr>
          <p:cNvSpPr/>
          <p:nvPr/>
        </p:nvSpPr>
        <p:spPr>
          <a:xfrm>
            <a:off x="5430661" y="5734487"/>
            <a:ext cx="3581640" cy="64487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900" b="0" strike="noStrike" spc="-1" dirty="0">
                <a:solidFill>
                  <a:srgbClr val="000000"/>
                </a:solidFill>
                <a:latin typeface="Open Sans"/>
              </a:rPr>
              <a:t>Quench of an </a:t>
            </a:r>
            <a:r>
              <a:rPr lang="en-US" sz="900" b="0" strike="noStrike" spc="-1" dirty="0" err="1">
                <a:solidFill>
                  <a:srgbClr val="000000"/>
                </a:solidFill>
                <a:latin typeface="Open Sans"/>
              </a:rPr>
              <a:t>Ising</a:t>
            </a:r>
            <a:r>
              <a:rPr lang="en-US" sz="900" b="0" strike="noStrike" spc="-1" dirty="0">
                <a:solidFill>
                  <a:srgbClr val="000000"/>
                </a:solidFill>
                <a:latin typeface="Open Sans"/>
              </a:rPr>
              <a:t> system on a two-dimensional square lattice (500 × 500) with inverse temperature β = 10, starting from a random configuration.</a:t>
            </a:r>
            <a:endParaRPr lang="en-US" sz="9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900" b="0" u="sng" strike="noStrike" spc="-1" dirty="0">
                <a:solidFill>
                  <a:srgbClr val="0069B4"/>
                </a:solidFill>
                <a:uFillTx/>
                <a:latin typeface="Open Sans"/>
                <a:hlinkClick r:id="rId4"/>
              </a:rPr>
              <a:t>https://en.wikipedia.org/wiki/Ising_model</a:t>
            </a:r>
            <a:r>
              <a:rPr lang="en-US" sz="900" b="0" strike="noStrike" spc="-1" dirty="0">
                <a:solidFill>
                  <a:srgbClr val="000000"/>
                </a:solidFill>
                <a:latin typeface="Open Sans"/>
              </a:rPr>
              <a:t> </a:t>
            </a:r>
            <a:endParaRPr lang="en-US" sz="900" b="0" strike="noStrike" spc="-1" dirty="0">
              <a:latin typeface="Arial"/>
            </a:endParaRPr>
          </a:p>
        </p:txBody>
      </p:sp>
      <p:sp>
        <p:nvSpPr>
          <p:cNvPr id="11" name="CustomShape 5">
            <a:extLst>
              <a:ext uri="{FF2B5EF4-FFF2-40B4-BE49-F238E27FC236}">
                <a16:creationId xmlns:a16="http://schemas.microsoft.com/office/drawing/2014/main" id="{CEE3078E-2B70-1AC5-A3BB-4DADB1881A03}"/>
              </a:ext>
            </a:extLst>
          </p:cNvPr>
          <p:cNvSpPr/>
          <p:nvPr/>
        </p:nvSpPr>
        <p:spPr>
          <a:xfrm>
            <a:off x="5367776" y="3029194"/>
            <a:ext cx="3776224" cy="516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000" b="0" strike="noStrike" spc="-1" dirty="0" err="1">
                <a:solidFill>
                  <a:srgbClr val="000000"/>
                </a:solidFill>
                <a:latin typeface="Open Sans"/>
              </a:rPr>
              <a:t>Ising</a:t>
            </a:r>
            <a:r>
              <a:rPr lang="en-US" sz="1000" b="0" strike="noStrike" spc="-1" dirty="0">
                <a:solidFill>
                  <a:srgbClr val="000000"/>
                </a:solidFill>
                <a:latin typeface="Open Sans"/>
              </a:rPr>
              <a:t> Model</a:t>
            </a:r>
            <a:endParaRPr lang="en-US" sz="1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900" b="0" u="sng" strike="noStrike" spc="-1" dirty="0">
                <a:solidFill>
                  <a:srgbClr val="0069B4"/>
                </a:solidFill>
                <a:uFillTx/>
                <a:latin typeface="Open Sans"/>
                <a:hlinkClick r:id="rId5"/>
              </a:rPr>
              <a:t>https://social-innovation.hitachi/en-us/case_studies/new-computer-can-quickly-solve-combinatorial-optimization-problems/</a:t>
            </a:r>
            <a:r>
              <a:rPr lang="en-US" sz="900" b="0" strike="noStrike" spc="-1" dirty="0">
                <a:solidFill>
                  <a:srgbClr val="000000"/>
                </a:solidFill>
                <a:latin typeface="Open Sans"/>
              </a:rPr>
              <a:t> </a:t>
            </a:r>
            <a:endParaRPr lang="en-US" sz="900" b="0" strike="noStrike" spc="-1" dirty="0">
              <a:latin typeface="Arial"/>
            </a:endParaRPr>
          </a:p>
        </p:txBody>
      </p:sp>
      <p:pic>
        <p:nvPicPr>
          <p:cNvPr id="12" name="Picture 14">
            <a:extLst>
              <a:ext uri="{FF2B5EF4-FFF2-40B4-BE49-F238E27FC236}">
                <a16:creationId xmlns:a16="http://schemas.microsoft.com/office/drawing/2014/main" id="{10156544-5622-8255-03FE-35E4935A69FC}"/>
              </a:ext>
            </a:extLst>
          </p:cNvPr>
          <p:cNvPicPr/>
          <p:nvPr/>
        </p:nvPicPr>
        <p:blipFill>
          <a:blip r:embed="rId6"/>
          <a:srcRect l="24801" t="13720" r="22941" b="27029"/>
          <a:stretch/>
        </p:blipFill>
        <p:spPr>
          <a:xfrm>
            <a:off x="586691" y="4542931"/>
            <a:ext cx="2099359" cy="1854557"/>
          </a:xfrm>
          <a:prstGeom prst="rect">
            <a:avLst/>
          </a:prstGeom>
          <a:ln>
            <a:noFill/>
          </a:ln>
        </p:spPr>
      </p:pic>
      <p:sp>
        <p:nvSpPr>
          <p:cNvPr id="14" name="CustomShape 7">
            <a:extLst>
              <a:ext uri="{FF2B5EF4-FFF2-40B4-BE49-F238E27FC236}">
                <a16:creationId xmlns:a16="http://schemas.microsoft.com/office/drawing/2014/main" id="{86D4B6A0-FB77-C7B9-FFBC-82A0290C7876}"/>
              </a:ext>
            </a:extLst>
          </p:cNvPr>
          <p:cNvSpPr/>
          <p:nvPr/>
        </p:nvSpPr>
        <p:spPr>
          <a:xfrm>
            <a:off x="2417814" y="6022630"/>
            <a:ext cx="2890080" cy="33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800" b="0" strike="noStrike" spc="-1" dirty="0">
                <a:solidFill>
                  <a:srgbClr val="222222"/>
                </a:solidFill>
                <a:latin typeface="Arial"/>
              </a:rPr>
              <a:t>McCann, Caitlin. "Bifurcation Analysis of Non-linear Differential Equations." </a:t>
            </a:r>
            <a:r>
              <a:rPr lang="en-US" sz="800" b="0" i="1" strike="noStrike" spc="-1" dirty="0">
                <a:solidFill>
                  <a:srgbClr val="222222"/>
                </a:solidFill>
                <a:latin typeface="Arial"/>
              </a:rPr>
              <a:t>The University of Liverpool</a:t>
            </a:r>
            <a:r>
              <a:rPr lang="en-US" sz="800" b="0" strike="noStrike" spc="-1" dirty="0">
                <a:solidFill>
                  <a:srgbClr val="222222"/>
                </a:solidFill>
                <a:latin typeface="Arial"/>
              </a:rPr>
              <a:t> (2013).</a:t>
            </a:r>
            <a:endParaRPr lang="en-US" sz="8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501448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F0670BD-C436-B89A-1F9A-8CB9B467EC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Literature Review </a:t>
            </a:r>
          </a:p>
          <a:p>
            <a:pPr lvl="1"/>
            <a:r>
              <a:rPr lang="en-US" dirty="0"/>
              <a:t>Realization of optical </a:t>
            </a:r>
            <a:r>
              <a:rPr lang="en-US" dirty="0" err="1"/>
              <a:t>bistability</a:t>
            </a:r>
            <a:r>
              <a:rPr lang="en-US" dirty="0"/>
              <a:t> through nonlinear optical resonator: </a:t>
            </a:r>
          </a:p>
          <a:p>
            <a:pPr lvl="2"/>
            <a:r>
              <a:rPr lang="en-US" dirty="0" err="1"/>
              <a:t>Ising</a:t>
            </a:r>
            <a:r>
              <a:rPr lang="en-US" dirty="0"/>
              <a:t> Machines: Non-Von Neumann Computing with Nonlinear Optics - Alireza Marandi - 6/7/2019 </a:t>
            </a:r>
            <a:r>
              <a:rPr lang="de-DE" dirty="0"/>
              <a:t>(</a:t>
            </a:r>
            <a:r>
              <a:rPr lang="en-US" dirty="0">
                <a:hlinkClick r:id="rId2"/>
              </a:rPr>
              <a:t>https://www.youtube.com/watch?v=V7BxJsLyubk&amp;t=832s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“Integrated Coherent </a:t>
            </a:r>
            <a:r>
              <a:rPr lang="en-US" dirty="0" err="1"/>
              <a:t>Ising</a:t>
            </a:r>
            <a:r>
              <a:rPr lang="en-US" dirty="0"/>
              <a:t> Machines Based on Self-Phase Modulation in Microring Resonators” (2020) Appendix A.</a:t>
            </a:r>
          </a:p>
          <a:p>
            <a:pPr lvl="2"/>
            <a:r>
              <a:rPr lang="en-US" dirty="0"/>
              <a:t>“A Review of Simulation Algorithms of Classical </a:t>
            </a:r>
            <a:r>
              <a:rPr lang="en-US" dirty="0" err="1"/>
              <a:t>Ising</a:t>
            </a:r>
            <a:r>
              <a:rPr lang="en-US" dirty="0"/>
              <a:t> Machines for Combinatorial Optimization” (2022)</a:t>
            </a:r>
          </a:p>
          <a:p>
            <a:pPr lvl="2"/>
            <a:r>
              <a:rPr lang="en-US" dirty="0"/>
              <a:t>“</a:t>
            </a:r>
            <a:r>
              <a:rPr lang="en-US" dirty="0" err="1"/>
              <a:t>Ising</a:t>
            </a:r>
            <a:r>
              <a:rPr lang="en-US" dirty="0"/>
              <a:t> Machines: Hardware Solvers for Combinatorial Optimization Problems” (2022)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57EEF8C-7731-342C-1AB8-BAC8B05DCE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99E19E-6109-9CE5-17B9-4A34DB006F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2BD91-2AE8-487A-BD5C-78BC9B3F7C4B}" type="datetime1">
              <a:rPr lang="en-US" smtClean="0"/>
              <a:t>11/14/2024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FAD93D-ED31-1DCD-8E34-B79DC37CE5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2F580A-F22A-FC6E-3373-AB45BC3611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7313F-D866-4554-955F-25FA0D5B908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9699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E4365FE-8642-E759-A4C3-621DA16BA3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Read through “Integrated Coherent </a:t>
            </a:r>
            <a:r>
              <a:rPr lang="en-US" sz="2000" dirty="0" err="1"/>
              <a:t>Ising</a:t>
            </a:r>
            <a:r>
              <a:rPr lang="en-US" sz="2000" dirty="0"/>
              <a:t> Machines Based on Self-Phase Modulation in Microring Resonators” (2020) Appendix A.</a:t>
            </a:r>
          </a:p>
          <a:p>
            <a:r>
              <a:rPr lang="en-US" sz="2000" dirty="0"/>
              <a:t>Plotted the characteristic function from Appendix A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74AC0CE-832F-2794-F568-8AC81BC78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4C5FFA-E932-AA9D-ABBC-49BB854B19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2BD91-2AE8-487A-BD5C-78BC9B3F7C4B}" type="datetime1">
              <a:rPr lang="en-US" smtClean="0"/>
              <a:t>11/14/2024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99220D-F4DC-B683-8F19-7067C07177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C3003C-C9B0-4D74-CAB5-03331FE22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7313F-D866-4554-955F-25FA0D5B9080}" type="slidenum">
              <a:rPr lang="en-US" smtClean="0"/>
              <a:t>6</a:t>
            </a:fld>
            <a:endParaRPr lang="en-US"/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4322414F-3181-1BFD-2B61-82B868AC62A6}"/>
              </a:ext>
            </a:extLst>
          </p:cNvPr>
          <p:cNvPicPr/>
          <p:nvPr/>
        </p:nvPicPr>
        <p:blipFill>
          <a:blip r:embed="rId2"/>
          <a:srcRect l="4945" r="3016"/>
          <a:stretch/>
        </p:blipFill>
        <p:spPr>
          <a:xfrm>
            <a:off x="790974" y="2932605"/>
            <a:ext cx="3679426" cy="3312004"/>
          </a:xfrm>
          <a:prstGeom prst="rect">
            <a:avLst/>
          </a:prstGeom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57DDFA8-7B86-2836-2F71-B95A08A02F5E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5021879" y="2863933"/>
            <a:ext cx="3560875" cy="3399227"/>
          </a:xfrm>
          <a:prstGeom prst="rect">
            <a:avLst/>
          </a:prstGeom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B887E49-8D54-439D-CCE6-D22940353A8D}"/>
                  </a:ext>
                </a:extLst>
              </p:cNvPr>
              <p:cNvSpPr txBox="1"/>
              <p:nvPr/>
            </p:nvSpPr>
            <p:spPr>
              <a:xfrm>
                <a:off x="2864065" y="2428717"/>
                <a:ext cx="3415870" cy="3474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>
                          <a:solidFill>
                            <a:srgbClr val="0B2A51"/>
                          </a:solidFill>
                          <a:latin typeface="Cambria Math" panose="02040503050406030204" pitchFamily="18" charset="0"/>
                          <a:ea typeface="ＭＳ Ｐゴシック" charset="0"/>
                          <a:cs typeface="ＭＳ Ｐゴシック" charset="0"/>
                        </a:rPr>
                        <m:t>𝜿</m:t>
                      </m:r>
                      <m:r>
                        <a:rPr lang="de-DE">
                          <a:solidFill>
                            <a:srgbClr val="0B2A51"/>
                          </a:solidFill>
                          <a:latin typeface="Cambria Math" panose="02040503050406030204" pitchFamily="18" charset="0"/>
                          <a:ea typeface="ＭＳ Ｐゴシック" charset="0"/>
                          <a:cs typeface="ＭＳ Ｐゴシック" charset="0"/>
                        </a:rPr>
                        <m:t>𝑰</m:t>
                      </m:r>
                      <m:d>
                        <m:dPr>
                          <m:ctrlPr>
                            <a:rPr lang="de-DE" i="1">
                              <a:solidFill>
                                <a:srgbClr val="0B2A51"/>
                              </a:solidFill>
                              <a:latin typeface="Cambria Math" panose="02040503050406030204" pitchFamily="18" charset="0"/>
                              <a:ea typeface="ＭＳ Ｐゴシック" charset="0"/>
                              <a:cs typeface="ＭＳ Ｐゴシック" charset="0"/>
                            </a:rPr>
                          </m:ctrlPr>
                        </m:dPr>
                        <m:e>
                          <m:r>
                            <a:rPr lang="de-DE">
                              <a:solidFill>
                                <a:srgbClr val="0B2A51"/>
                              </a:solidFill>
                              <a:latin typeface="Cambria Math" panose="02040503050406030204" pitchFamily="18" charset="0"/>
                              <a:ea typeface="ＭＳ Ｐゴシック" charset="0"/>
                              <a:cs typeface="ＭＳ Ｐゴシック" charset="0"/>
                            </a:rPr>
                            <m:t>𝒏</m:t>
                          </m:r>
                        </m:e>
                      </m:d>
                      <m:r>
                        <a:rPr lang="de-DE">
                          <a:solidFill>
                            <a:srgbClr val="0B2A51"/>
                          </a:solidFill>
                          <a:latin typeface="Cambria Math" panose="02040503050406030204" pitchFamily="18" charset="0"/>
                          <a:ea typeface="ＭＳ Ｐゴシック" charset="0"/>
                          <a:cs typeface="ＭＳ Ｐゴシック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de-DE" i="1">
                              <a:solidFill>
                                <a:srgbClr val="0B2A51"/>
                              </a:solidFill>
                              <a:latin typeface="Cambria Math" panose="02040503050406030204" pitchFamily="18" charset="0"/>
                              <a:ea typeface="ＭＳ Ｐゴシック" charset="0"/>
                              <a:cs typeface="ＭＳ Ｐゴシック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de-DE" i="1">
                                  <a:solidFill>
                                    <a:srgbClr val="0B2A51"/>
                                  </a:solidFill>
                                  <a:latin typeface="Cambria Math" panose="02040503050406030204" pitchFamily="18" charset="0"/>
                                  <a:ea typeface="ＭＳ Ｐゴシック" charset="0"/>
                                  <a:cs typeface="ＭＳ Ｐゴシック" charset="0"/>
                                </a:rPr>
                              </m:ctrlPr>
                            </m:sSubSupPr>
                            <m:e>
                              <m:r>
                                <a:rPr lang="de-DE">
                                  <a:solidFill>
                                    <a:srgbClr val="0B2A51"/>
                                  </a:solidFill>
                                  <a:latin typeface="Cambria Math" panose="02040503050406030204" pitchFamily="18" charset="0"/>
                                  <a:ea typeface="ＭＳ Ｐゴシック" charset="0"/>
                                  <a:cs typeface="ＭＳ Ｐゴシック" charset="0"/>
                                </a:rPr>
                                <m:t>𝒌</m:t>
                              </m:r>
                            </m:e>
                            <m:sub>
                              <m:r>
                                <a:rPr lang="de-DE">
                                  <a:solidFill>
                                    <a:srgbClr val="0B2A51"/>
                                  </a:solidFill>
                                  <a:latin typeface="Cambria Math" panose="02040503050406030204" pitchFamily="18" charset="0"/>
                                  <a:ea typeface="ＭＳ Ｐゴシック" charset="0"/>
                                  <a:cs typeface="ＭＳ Ｐゴシック" charset="0"/>
                                </a:rPr>
                                <m:t>𝑻</m:t>
                              </m:r>
                            </m:sub>
                            <m:sup>
                              <m:r>
                                <a:rPr lang="de-DE">
                                  <a:solidFill>
                                    <a:srgbClr val="0B2A51"/>
                                  </a:solidFill>
                                  <a:latin typeface="Cambria Math" panose="02040503050406030204" pitchFamily="18" charset="0"/>
                                  <a:ea typeface="ＭＳ Ｐゴシック" charset="0"/>
                                  <a:cs typeface="ＭＳ Ｐゴシック" charset="0"/>
                                </a:rPr>
                                <m:t>𝟐</m:t>
                              </m:r>
                            </m:sup>
                          </m:sSubSup>
                          <m:r>
                            <m:rPr>
                              <m:lit/>
                            </m:rPr>
                            <a:rPr lang="de-DE">
                              <a:solidFill>
                                <a:srgbClr val="0B2A51"/>
                              </a:solidFill>
                              <a:latin typeface="Cambria Math" panose="02040503050406030204" pitchFamily="18" charset="0"/>
                              <a:ea typeface="ＭＳ Ｐゴシック" charset="0"/>
                              <a:cs typeface="ＭＳ Ｐゴシック" charset="0"/>
                            </a:rPr>
                            <m:t>/</m:t>
                          </m:r>
                          <m:r>
                            <a:rPr lang="de-DE">
                              <a:solidFill>
                                <a:srgbClr val="0B2A51"/>
                              </a:solidFill>
                              <a:latin typeface="Cambria Math" panose="02040503050406030204" pitchFamily="18" charset="0"/>
                              <a:ea typeface="ＭＳ Ｐゴシック" charset="0"/>
                              <a:cs typeface="ＭＳ Ｐゴシック" charset="0"/>
                            </a:rPr>
                            <m:t>𝟒</m:t>
                          </m:r>
                          <m:r>
                            <a:rPr lang="de-DE">
                              <a:solidFill>
                                <a:srgbClr val="0B2A51"/>
                              </a:solidFill>
                              <a:latin typeface="Cambria Math" panose="02040503050406030204" pitchFamily="18" charset="0"/>
                              <a:ea typeface="ＭＳ Ｐゴシック" charset="0"/>
                              <a:cs typeface="ＭＳ Ｐゴシック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de-DE" i="1">
                                  <a:solidFill>
                                    <a:srgbClr val="0B2A51"/>
                                  </a:solidFill>
                                  <a:latin typeface="Cambria Math" panose="02040503050406030204" pitchFamily="18" charset="0"/>
                                  <a:ea typeface="ＭＳ Ｐゴシック" charset="0"/>
                                  <a:cs typeface="ＭＳ Ｐゴシック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de-DE" i="1">
                                      <a:solidFill>
                                        <a:srgbClr val="0B2A51"/>
                                      </a:solidFill>
                                      <a:latin typeface="Cambria Math" panose="02040503050406030204" pitchFamily="18" charset="0"/>
                                      <a:ea typeface="ＭＳ Ｐゴシック" charset="0"/>
                                      <a:cs typeface="ＭＳ Ｐゴシック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>
                                      <a:solidFill>
                                        <a:srgbClr val="0B2A51"/>
                                      </a:solidFill>
                                      <a:latin typeface="Cambria Math" panose="02040503050406030204" pitchFamily="18" charset="0"/>
                                      <a:ea typeface="ＭＳ Ｐゴシック" charset="0"/>
                                      <a:cs typeface="ＭＳ Ｐゴシック" charset="0"/>
                                    </a:rPr>
                                    <m:t>𝚫</m:t>
                                  </m:r>
                                  <m:r>
                                    <a:rPr lang="de-DE">
                                      <a:solidFill>
                                        <a:srgbClr val="0B2A51"/>
                                      </a:solidFill>
                                      <a:latin typeface="Cambria Math" panose="02040503050406030204" pitchFamily="18" charset="0"/>
                                      <a:ea typeface="ＭＳ Ｐゴシック" charset="0"/>
                                      <a:cs typeface="ＭＳ Ｐゴシック" charset="0"/>
                                    </a:rPr>
                                    <m:t>+</m:t>
                                  </m:r>
                                  <m:r>
                                    <a:rPr lang="de-DE">
                                      <a:solidFill>
                                        <a:srgbClr val="0B2A51"/>
                                      </a:solidFill>
                                      <a:latin typeface="Cambria Math" panose="02040503050406030204" pitchFamily="18" charset="0"/>
                                      <a:ea typeface="ＭＳ Ｐゴシック" charset="0"/>
                                      <a:cs typeface="ＭＳ Ｐゴシック" charset="0"/>
                                    </a:rPr>
                                    <m:t>𝝌</m:t>
                                  </m:r>
                                  <m:r>
                                    <a:rPr lang="de-DE">
                                      <a:solidFill>
                                        <a:srgbClr val="0B2A51"/>
                                      </a:solidFill>
                                      <a:latin typeface="Cambria Math" panose="02040503050406030204" pitchFamily="18" charset="0"/>
                                      <a:ea typeface="ＭＳ Ｐゴシック" charset="0"/>
                                      <a:cs typeface="ＭＳ Ｐゴシック" charset="0"/>
                                    </a:rPr>
                                    <m:t>𝒏</m:t>
                                  </m:r>
                                </m:e>
                              </m:d>
                            </m:e>
                            <m:sup>
                              <m:r>
                                <a:rPr lang="de-DE">
                                  <a:solidFill>
                                    <a:srgbClr val="0B2A51"/>
                                  </a:solidFill>
                                  <a:latin typeface="Cambria Math" panose="02040503050406030204" pitchFamily="18" charset="0"/>
                                  <a:ea typeface="ＭＳ Ｐゴシック" charset="0"/>
                                  <a:cs typeface="ＭＳ Ｐゴシック" charset="0"/>
                                </a:rPr>
                                <m:t>𝟐</m:t>
                              </m:r>
                            </m:sup>
                          </m:sSup>
                        </m:e>
                      </m:d>
                      <m:r>
                        <a:rPr lang="de-DE">
                          <a:solidFill>
                            <a:srgbClr val="0B2A51"/>
                          </a:solidFill>
                          <a:latin typeface="Cambria Math" panose="02040503050406030204" pitchFamily="18" charset="0"/>
                          <a:ea typeface="ＭＳ Ｐゴシック" charset="0"/>
                          <a:cs typeface="ＭＳ Ｐゴシック" charset="0"/>
                        </a:rPr>
                        <m:t>𝒏</m:t>
                      </m:r>
                    </m:oMath>
                  </m:oMathPara>
                </a14:m>
                <a:endParaRPr lang="en-US" sz="2400" dirty="0">
                  <a:solidFill>
                    <a:srgbClr val="0B2A51"/>
                  </a:solidFill>
                  <a:latin typeface="+mn-lt"/>
                  <a:ea typeface="ＭＳ Ｐゴシック" charset="0"/>
                  <a:cs typeface="ＭＳ Ｐゴシック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B887E49-8D54-439D-CCE6-D22940353A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4065" y="2428717"/>
                <a:ext cx="3415870" cy="347403"/>
              </a:xfrm>
              <a:prstGeom prst="rect">
                <a:avLst/>
              </a:prstGeom>
              <a:blipFill>
                <a:blip r:embed="rId4"/>
                <a:stretch>
                  <a:fillRect l="-1250" r="-714" b="-2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516462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DD9D820-A751-F2A1-B399-0EB0C94AD7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Investigated </a:t>
            </a:r>
            <a:r>
              <a:rPr lang="en-US" altLang="zh-CN" dirty="0"/>
              <a:t>an </a:t>
            </a:r>
            <a:r>
              <a:rPr lang="en-US" dirty="0"/>
              <a:t>existing </a:t>
            </a:r>
            <a:r>
              <a:rPr lang="en-US" dirty="0" err="1"/>
              <a:t>ising</a:t>
            </a:r>
            <a:r>
              <a:rPr lang="en-US" dirty="0"/>
              <a:t> machine simulation algorithm to understand </a:t>
            </a:r>
            <a:r>
              <a:rPr lang="en-US" altLang="zh-CN" dirty="0"/>
              <a:t>the numerical modelling </a:t>
            </a:r>
            <a:r>
              <a:rPr lang="en-US" dirty="0"/>
              <a:t>of CIM, in order to prepare fundamental knowledge for future construction of quantitative model of </a:t>
            </a:r>
            <a:r>
              <a:rPr lang="en-US" altLang="zh-CN" dirty="0" err="1"/>
              <a:t>ising</a:t>
            </a:r>
            <a:r>
              <a:rPr lang="en-US" altLang="zh-CN" dirty="0"/>
              <a:t> machine</a:t>
            </a:r>
            <a:r>
              <a:rPr lang="en-US" dirty="0"/>
              <a:t> with performance relevant parameters. </a:t>
            </a:r>
          </a:p>
          <a:p>
            <a:pPr lvl="1"/>
            <a:r>
              <a:rPr lang="en-US" dirty="0"/>
              <a:t>classical models of the CIM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2"/>
            <a:r>
              <a:rPr lang="en-US" dirty="0"/>
              <a:t>CIMs with “error correction.”: chaotic amplitude control (CAC), amplitude-heterogeneity correction (AHC), and amplitude-heterogeneity correction with external field terms (AHC). The first two solvers do not have an external field, while the latter requires an external field ℎ.</a:t>
            </a:r>
            <a:endParaRPr lang="en-US" sz="1100" dirty="0"/>
          </a:p>
          <a:p>
            <a:pPr marL="0" indent="0">
              <a:buNone/>
            </a:pPr>
            <a:endParaRPr lang="en-US" sz="1100" dirty="0"/>
          </a:p>
          <a:p>
            <a:pPr marL="0" indent="0">
              <a:buNone/>
            </a:pPr>
            <a:r>
              <a:rPr lang="en-US" sz="1100" dirty="0"/>
              <a:t>Chen, F., Isakov, B., King, T., </a:t>
            </a:r>
            <a:r>
              <a:rPr lang="en-US" sz="1100" dirty="0" err="1"/>
              <a:t>Leleu</a:t>
            </a:r>
            <a:r>
              <a:rPr lang="en-US" sz="1100" dirty="0"/>
              <a:t>, T., McMahon, P., &amp; Onodera, T. (2022). cim-optimizer: a simulator of the Coherent </a:t>
            </a:r>
            <a:r>
              <a:rPr lang="en-US" sz="1100" dirty="0" err="1"/>
              <a:t>Ising</a:t>
            </a:r>
            <a:r>
              <a:rPr lang="en-US" sz="1100" dirty="0"/>
              <a:t> Machine [Computer software]. </a:t>
            </a:r>
          </a:p>
          <a:p>
            <a:pPr marL="0" indent="0">
              <a:buNone/>
            </a:pPr>
            <a:r>
              <a:rPr lang="en-US" sz="1100" dirty="0">
                <a:hlinkClick r:id="rId3"/>
              </a:rPr>
              <a:t>https://github.com/mcmahon-lab/cim-optimizer</a:t>
            </a:r>
            <a:r>
              <a:rPr lang="en-US" sz="1100" dirty="0"/>
              <a:t> </a:t>
            </a:r>
          </a:p>
          <a:p>
            <a:pPr marL="0" indent="0">
              <a:buNone/>
            </a:pPr>
            <a:r>
              <a:rPr lang="en-US" sz="1100" dirty="0">
                <a:hlinkClick r:id="rId4"/>
              </a:rPr>
              <a:t>https://cim-optimizer.readthedocs.io/en/latest/problem_description.html</a:t>
            </a:r>
            <a:r>
              <a:rPr lang="en-US" sz="1100" dirty="0"/>
              <a:t> </a:t>
            </a:r>
          </a:p>
          <a:p>
            <a:pPr marL="0" indent="0">
              <a:buNone/>
            </a:pPr>
            <a:endParaRPr lang="en-US" sz="2000" dirty="0"/>
          </a:p>
          <a:p>
            <a:endParaRPr lang="en-US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9EBFD22-04A0-DC73-837C-F3B9B343EB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Week 2</a:t>
            </a:r>
            <a:r>
              <a:rPr lang="en-US" dirty="0"/>
              <a:t>-3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EDD2B0-2291-EBA3-B39F-7BE77082F6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2BD91-2AE8-487A-BD5C-78BC9B3F7C4B}" type="datetime1">
              <a:rPr lang="en-US" smtClean="0"/>
              <a:t>11/14/2024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5AFB28-95E2-1499-8694-B5991FE9B2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CB8C8B-AADA-AEB1-9B57-F9F8ADE144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7313F-D866-4554-955F-25FA0D5B9080}" type="slidenum">
              <a:rPr lang="en-US" smtClean="0"/>
              <a:t>7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7F650F7-ACE4-5DB8-590A-B3D6F8A58AD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5595"/>
          <a:stretch/>
        </p:blipFill>
        <p:spPr>
          <a:xfrm>
            <a:off x="2295657" y="3614391"/>
            <a:ext cx="4552686" cy="662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1303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3E0A75F-5CCE-7B24-8491-281493CFD1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Locally installed the module and tried</a:t>
            </a:r>
            <a:r>
              <a:rPr lang="de-DE" altLang="zh-CN" dirty="0"/>
              <a:t> out different parameters to understand the model with </a:t>
            </a:r>
            <a:r>
              <a:rPr lang="en-US" b="0" i="0" u="none" strike="noStrike" dirty="0">
                <a:effectLst/>
                <a:highlight>
                  <a:srgbClr val="FFFFFF"/>
                </a:highlight>
                <a:latin typeface="-apple-system"/>
                <a:hlinkClick r:id="rId2"/>
              </a:rPr>
              <a:t>Example 1: MAX-CUT with the CIM</a:t>
            </a:r>
            <a:r>
              <a:rPr lang="en-US" b="0" i="0" u="none" strike="noStrike" dirty="0">
                <a:effectLst/>
                <a:highlight>
                  <a:srgbClr val="FFFFFF"/>
                </a:highlight>
                <a:latin typeface="-apple-system"/>
              </a:rPr>
              <a:t>.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57A6269-E4EF-391C-1DC5-D5836F58AB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AB9ED5-FAD6-EDBA-195B-ABC26DBE0D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2BD91-2AE8-487A-BD5C-78BC9B3F7C4B}" type="datetime1">
              <a:rPr lang="en-US" smtClean="0"/>
              <a:t>11/14/2024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6EF005-5942-1D29-AF8F-9131C0D546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4DB52F-96E9-E1BA-DAE9-B5D9081EEE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7313F-D866-4554-955F-25FA0D5B9080}" type="slidenum">
              <a:rPr lang="en-US" smtClean="0"/>
              <a:t>8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F40691D-8C1D-06C5-ABB5-8112FC11C9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823" y="2587398"/>
            <a:ext cx="4538891" cy="382607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20A2337-935A-F112-49E4-3D442840053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81" r="3324"/>
          <a:stretch/>
        </p:blipFill>
        <p:spPr>
          <a:xfrm>
            <a:off x="4793611" y="2677552"/>
            <a:ext cx="4099564" cy="3037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7570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470BE99-F4AF-558F-9E0D-E289492E68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Found further possible model to investigate</a:t>
            </a:r>
            <a:r>
              <a:rPr lang="zh-CN" altLang="en-US" dirty="0"/>
              <a:t>：</a:t>
            </a:r>
            <a:endParaRPr lang="en-US" altLang="zh-CN" dirty="0"/>
          </a:p>
          <a:p>
            <a:pPr lvl="1"/>
            <a:r>
              <a:rPr lang="en-US" dirty="0"/>
              <a:t>Monte Carlo simulation of the </a:t>
            </a:r>
            <a:r>
              <a:rPr lang="en-US" dirty="0" err="1"/>
              <a:t>Ising</a:t>
            </a:r>
            <a:r>
              <a:rPr lang="en-US" dirty="0"/>
              <a:t> model:</a:t>
            </a:r>
          </a:p>
          <a:p>
            <a:pPr marL="457200" lvl="1" indent="0">
              <a:buNone/>
            </a:pPr>
            <a:r>
              <a:rPr lang="en-US" sz="1400" dirty="0">
                <a:hlinkClick r:id="rId2"/>
              </a:rPr>
              <a:t>https://github.com/jfaraudo/Ising-model</a:t>
            </a:r>
            <a:r>
              <a:rPr lang="en-US" sz="1400" dirty="0"/>
              <a:t> </a:t>
            </a:r>
          </a:p>
          <a:p>
            <a:pPr lvl="1"/>
            <a:r>
              <a:rPr lang="en-US" dirty="0"/>
              <a:t>Simulation of the experiment from paper:</a:t>
            </a:r>
          </a:p>
          <a:p>
            <a:pPr marL="457200" lvl="1" indent="0">
              <a:buNone/>
            </a:pPr>
            <a:r>
              <a:rPr lang="en-US" sz="1400" dirty="0" err="1"/>
              <a:t>Böhm</a:t>
            </a:r>
            <a:r>
              <a:rPr lang="en-US" sz="1400" dirty="0"/>
              <a:t>, F., </a:t>
            </a:r>
            <a:r>
              <a:rPr lang="en-US" sz="1400" dirty="0" err="1"/>
              <a:t>Verschaffelt</a:t>
            </a:r>
            <a:r>
              <a:rPr lang="en-US" sz="1400" dirty="0"/>
              <a:t>, G. &amp; Van der Sande, G. A poor man’s coherent </a:t>
            </a:r>
            <a:r>
              <a:rPr lang="en-US" sz="1400" dirty="0" err="1"/>
              <a:t>Ising</a:t>
            </a:r>
            <a:r>
              <a:rPr lang="en-US" sz="1400" dirty="0"/>
              <a:t> machine based on opto-electronic feedback systems for solving optimization problems. Nat </a:t>
            </a:r>
            <a:r>
              <a:rPr lang="en-US" sz="1400" dirty="0" err="1"/>
              <a:t>Commun</a:t>
            </a:r>
            <a:r>
              <a:rPr lang="en-US" sz="1400" dirty="0"/>
              <a:t> 10, 3538 (2019). </a:t>
            </a:r>
            <a:r>
              <a:rPr lang="en-US" sz="1400" dirty="0">
                <a:hlinkClick r:id="rId3"/>
              </a:rPr>
              <a:t>https://doi.org/10.1038/s41467-019-11484-3</a:t>
            </a:r>
            <a:endParaRPr lang="en-US" sz="1400" dirty="0"/>
          </a:p>
          <a:p>
            <a:pPr marL="457200" lvl="1" indent="0">
              <a:buNone/>
            </a:pPr>
            <a:r>
              <a:rPr lang="en-US" sz="1400" dirty="0">
                <a:hlinkClick r:id="rId4"/>
              </a:rPr>
              <a:t>https://github.com/gautham-umasankar/Ising_model/tree/master</a:t>
            </a:r>
            <a:r>
              <a:rPr lang="en-US" sz="1400" dirty="0"/>
              <a:t> </a:t>
            </a:r>
          </a:p>
          <a:p>
            <a:pPr marL="457200" lvl="1" indent="0">
              <a:buNone/>
            </a:pPr>
            <a:endParaRPr lang="en-US" sz="1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46B1FAC-0E83-A7A3-665A-43923F8A25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579F37-D6CA-1B33-2ED1-F35B29DCB5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2BD91-2AE8-487A-BD5C-78BC9B3F7C4B}" type="datetime1">
              <a:rPr lang="en-US" smtClean="0"/>
              <a:t>11/14/2024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BBFC8C-6D3D-138C-8396-AC6603B5FC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E95FC4-DC1D-3440-29D1-52C121A46C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7313F-D866-4554-955F-25FA0D5B908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37286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INIT" val=""/>
  <p:tag name="USEAMSFONTS" val="True"/>
  <p:tag name="EMBEDFONTS" val="False"/>
  <p:tag name="USEBOLDAMS" val="False"/>
  <p:tag name="DEFAULTDISPLAYSOURCE" val="\documentclass{slides}\pagestyle{empty}&#10;\usepackage{times}&#10;\usepackage{amsmath}&#10;\usepackage{color}&#10;\def\blue{\color[rgb]{0.0,0.2,0.6}}&#10;\def\black{\color[rgb]{0.0,0.0,0.0}}&#10;\def\red{\color[rgb]{0.88,0.15,0.05}}&#10;\def\green{\color[rgb]{0.10,0.55,0.18}}&#10;&#10;\begin{document}&#10;\blue&#10;$$&#10;\end{document}&#10;&#10;&#10;"/>
  <p:tag name="TEX2PS" val="latex $(base).tex; dvips -D $(res) -E -o $(base).ps $(base).dvi"/>
  <p:tag name="TEX2PSBATCH" val="latex --interaction=nonstopmode $(base).tex; dvips -D $(res) -E -o $(base).ps $(base).dvi"/>
  <p:tag name="DEFAULTBITMAP" val="bmp16m"/>
  <p:tag name="DEFAULTBLEND" val="False"/>
  <p:tag name="DEFAULTTRANSPARENT" val="False"/>
  <p:tag name="DEFAULTRESOLUTION" val="600"/>
  <p:tag name="DEFAULTMAGNIFICATION" val="2"/>
  <p:tag name="DEFAULTFONTSIZE" val="10"/>
  <p:tag name="DEFAULTWIDTH" val="607"/>
  <p:tag name="DEFAULTHEIGHT" val="651"/>
</p:tagLst>
</file>

<file path=ppt/theme/theme1.xml><?xml version="1.0" encoding="utf-8"?>
<a:theme xmlns:a="http://schemas.openxmlformats.org/drawingml/2006/main" name="1_Custom Design">
  <a:themeElements>
    <a:clrScheme name="1_Custom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Custom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solidFill>
            <a:srgbClr val="E0260C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27" tIns="45714" rIns="91427" bIns="45714" numCol="1" anchor="ctr" anchorCtr="0" compatLnSpc="1">
        <a:prstTxWarp prst="textNoShape">
          <a:avLst/>
        </a:prstTxWarp>
      </a:bodyPr>
      <a:lstStyle>
        <a:defPPr marL="0" marR="0" indent="0" algn="r" defTabSz="914400" rtl="0" eaLnBrk="1" fontAlgn="base" latinLnBrk="0" hangingPunct="1">
          <a:lnSpc>
            <a:spcPct val="110000"/>
          </a:lnSpc>
          <a:spcBef>
            <a:spcPct val="20000"/>
          </a:spcBef>
          <a:spcAft>
            <a:spcPct val="0"/>
          </a:spcAft>
          <a:buClr>
            <a:srgbClr val="333399"/>
          </a:buClr>
          <a:buSzPct val="80000"/>
          <a:buFont typeface="Webdings" pitchFamily="18" charset="2"/>
          <a:buNone/>
          <a:tabLst/>
          <a:defRPr kumimoji="0" lang="de-DE" sz="2000" b="0" i="0" u="none" strike="noStrike" cap="none" normalizeH="0" baseline="0" smtClean="0">
            <a:ln>
              <a:noFill/>
            </a:ln>
            <a:solidFill>
              <a:srgbClr val="003399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solidFill>
            <a:srgbClr val="E0260C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27" tIns="45714" rIns="91427" bIns="45714" numCol="1" anchor="ctr" anchorCtr="0" compatLnSpc="1">
        <a:prstTxWarp prst="textNoShape">
          <a:avLst/>
        </a:prstTxWarp>
      </a:bodyPr>
      <a:lstStyle>
        <a:defPPr marL="0" marR="0" indent="0" algn="r" defTabSz="914400" rtl="0" eaLnBrk="1" fontAlgn="base" latinLnBrk="0" hangingPunct="1">
          <a:lnSpc>
            <a:spcPct val="110000"/>
          </a:lnSpc>
          <a:spcBef>
            <a:spcPct val="20000"/>
          </a:spcBef>
          <a:spcAft>
            <a:spcPct val="0"/>
          </a:spcAft>
          <a:buClr>
            <a:srgbClr val="333399"/>
          </a:buClr>
          <a:buSzPct val="80000"/>
          <a:buFont typeface="Webdings" pitchFamily="18" charset="2"/>
          <a:buNone/>
          <a:tabLst/>
          <a:defRPr kumimoji="0" lang="de-DE" sz="2000" b="0" i="0" u="none" strike="noStrike" cap="none" normalizeH="0" baseline="0" smtClean="0">
            <a:ln>
              <a:noFill/>
            </a:ln>
            <a:solidFill>
              <a:srgbClr val="003399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1_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24714</TotalTime>
  <Words>2892</Words>
  <Application>Microsoft Office PowerPoint</Application>
  <PresentationFormat>Letter Paper (8.5x11 in)</PresentationFormat>
  <Paragraphs>286</Paragraphs>
  <Slides>39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50" baseType="lpstr">
      <vt:lpstr>-apple-system</vt:lpstr>
      <vt:lpstr>ＭＳ Ｐゴシック</vt:lpstr>
      <vt:lpstr>Aptos</vt:lpstr>
      <vt:lpstr>Arial</vt:lpstr>
      <vt:lpstr>Cambria Math</vt:lpstr>
      <vt:lpstr>Open Sans</vt:lpstr>
      <vt:lpstr>Times New Roman</vt:lpstr>
      <vt:lpstr>Verdana</vt:lpstr>
      <vt:lpstr>Webdings</vt:lpstr>
      <vt:lpstr>Wingdings</vt:lpstr>
      <vt:lpstr>1_Custom Design</vt:lpstr>
      <vt:lpstr>PowerPoint Presentation</vt:lpstr>
      <vt:lpstr>Outline</vt:lpstr>
      <vt:lpstr>Main Tasks</vt:lpstr>
      <vt:lpstr>Week 1</vt:lpstr>
      <vt:lpstr>PowerPoint Presentation</vt:lpstr>
      <vt:lpstr>Simulation</vt:lpstr>
      <vt:lpstr>Week 2-3</vt:lpstr>
      <vt:lpstr>PowerPoint Presentation</vt:lpstr>
      <vt:lpstr>PowerPoint Presentation</vt:lpstr>
      <vt:lpstr>Week 4</vt:lpstr>
      <vt:lpstr>Week 5</vt:lpstr>
      <vt:lpstr>Week 6-9</vt:lpstr>
      <vt:lpstr>PowerPoint Presentation</vt:lpstr>
      <vt:lpstr>Week 10  </vt:lpstr>
      <vt:lpstr>Max-cut </vt:lpstr>
      <vt:lpstr>Week 11 </vt:lpstr>
      <vt:lpstr>Week 12</vt:lpstr>
      <vt:lpstr>Week 13</vt:lpstr>
      <vt:lpstr>Week 14-15 Literature Review</vt:lpstr>
      <vt:lpstr>DOPO Based CIM </vt:lpstr>
      <vt:lpstr>PowerPoint Presentation</vt:lpstr>
      <vt:lpstr>Opto-electronic Oscillator (OEO) Based Ising Machine</vt:lpstr>
      <vt:lpstr>Other Integrated Kerr Ising Machines</vt:lpstr>
      <vt:lpstr>Week 16: Free Carrier and Thermal</vt:lpstr>
      <vt:lpstr>The Temporal Dynamics of SOI Microresonator  Self-pulsing</vt:lpstr>
      <vt:lpstr>PowerPoint Presentation</vt:lpstr>
      <vt:lpstr>TO Modelling in MR with Lateral PIN Junctions for Active Free Carrier Removal.</vt:lpstr>
      <vt:lpstr>Free-carrier Oscillations (FCO)</vt:lpstr>
      <vt:lpstr>PowerPoint Presentation</vt:lpstr>
      <vt:lpstr>Week 17 Waveguide Field Solvers</vt:lpstr>
      <vt:lpstr>Femwell</vt:lpstr>
      <vt:lpstr>Femwell</vt:lpstr>
      <vt:lpstr>Femwell</vt:lpstr>
      <vt:lpstr>Femwell</vt:lpstr>
      <vt:lpstr>MEEP</vt:lpstr>
      <vt:lpstr>Week 18-21 Solve Coupled ODEs</vt:lpstr>
      <vt:lpstr>PowerPoint Presentation</vt:lpstr>
      <vt:lpstr> Normalized Equations and Linear Stability Analysis</vt:lpstr>
      <vt:lpstr>Week 22-23 Ikeda Map</vt:lpstr>
    </vt:vector>
  </TitlesOfParts>
  <Company>privat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Nutzer</dc:creator>
  <cp:lastModifiedBy>8885e7e8, edd75333</cp:lastModifiedBy>
  <cp:revision>5814</cp:revision>
  <cp:lastPrinted>2015-08-05T19:39:39Z</cp:lastPrinted>
  <dcterms:created xsi:type="dcterms:W3CDTF">2001-11-06T08:04:54Z</dcterms:created>
  <dcterms:modified xsi:type="dcterms:W3CDTF">2024-11-14T13:57:46Z</dcterms:modified>
</cp:coreProperties>
</file>